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0" r:id="rId4"/>
    <p:sldId id="262" r:id="rId5"/>
    <p:sldId id="264" r:id="rId6"/>
    <p:sldId id="265" r:id="rId7"/>
    <p:sldId id="267" r:id="rId8"/>
    <p:sldId id="25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E8B3B-69EC-47C5-8A83-01F5F883136A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70E7B-C7C1-4EDE-89E7-0CE7B9F31C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869EE1-3468-4073-9F81-E00F9ED6C437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0B3B66-E649-4D91-AE1D-9B914A5A2526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11FF98-0C1D-4C28-BC5B-B6A4BF048D76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C167EA-EBFE-4BB6-B266-1C353E4B4FBB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CCB5-7EC0-4556-A204-7C1AE3F5FC32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727E-F8C7-41B1-B76B-95AC392A8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CCB5-7EC0-4556-A204-7C1AE3F5FC32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727E-F8C7-41B1-B76B-95AC392A8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CCB5-7EC0-4556-A204-7C1AE3F5FC32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727E-F8C7-41B1-B76B-95AC392A8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CCB5-7EC0-4556-A204-7C1AE3F5FC32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727E-F8C7-41B1-B76B-95AC392A8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CCB5-7EC0-4556-A204-7C1AE3F5FC32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727E-F8C7-41B1-B76B-95AC392A8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CCB5-7EC0-4556-A204-7C1AE3F5FC32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727E-F8C7-41B1-B76B-95AC392A8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CCB5-7EC0-4556-A204-7C1AE3F5FC32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727E-F8C7-41B1-B76B-95AC392A8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CCB5-7EC0-4556-A204-7C1AE3F5FC32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727E-F8C7-41B1-B76B-95AC392A8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CCB5-7EC0-4556-A204-7C1AE3F5FC32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727E-F8C7-41B1-B76B-95AC392A8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CCB5-7EC0-4556-A204-7C1AE3F5FC32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727E-F8C7-41B1-B76B-95AC392A8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CCB5-7EC0-4556-A204-7C1AE3F5FC32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727E-F8C7-41B1-B76B-95AC392A8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CCCB5-7EC0-4556-A204-7C1AE3F5FC32}" type="datetimeFigureOut">
              <a:rPr lang="ru-RU" smtClean="0"/>
              <a:pPr/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2727E-F8C7-41B1-B76B-95AC392A8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К1 – 14, К2 - 14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857496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Задания по математике</a:t>
            </a:r>
          </a:p>
          <a:p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01.02. 2016 по 08.02. 2016</a:t>
            </a:r>
          </a:p>
          <a:p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Преподаватель:  Мордасова О.В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928802"/>
            <a:ext cx="821537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 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 следов 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заключается в построении следов секущей плоскости на плоскость каждой грани многогранника. Построение сечения многогранника методом следов обычно начинают с построения так называемого основного следа секущей плоскости, т.е. следа секущей плоскости на плоскости основания многогранника.</a:t>
            </a:r>
          </a:p>
          <a:p>
            <a:pPr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б) 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 вспомогательных сечений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построения сечений многогранников является в достаточной мере универсальным. В тех случаях, когда нужный след (или следы) секущей плоскости оказывается за пределами чертежа, этот метод имеет даже определенные преимущества. </a:t>
            </a:r>
          </a:p>
          <a:p>
            <a:pPr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 следов и метод вспомогательных сечений являются разновидностями 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аксиоматического метода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построения сечений многогранников плоскостью.</a:t>
            </a:r>
          </a:p>
          <a:p>
            <a:pPr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в) Суть 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комбинированного метода 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построения сечений многогранников состоит в применении теорем о параллельности прямых и плоскостей в пространстве в сочетании с аксиоматическим методом.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571480"/>
            <a:ext cx="60007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Законспектировать в </a:t>
            </a:r>
            <a:r>
              <a:rPr lang="ru-RU" sz="2400" b="1" i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тетрадь </a:t>
            </a:r>
            <a:r>
              <a:rPr lang="ru-RU" sz="2400" b="1" i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теорию, выполнить задания:</a:t>
            </a:r>
          </a:p>
          <a:p>
            <a:pPr algn="ctr"/>
            <a:r>
              <a:rPr lang="ru-RU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 методы: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3203575" y="765175"/>
            <a:ext cx="4240213" cy="4802188"/>
            <a:chOff x="158" y="572"/>
            <a:chExt cx="2671" cy="3025"/>
          </a:xfrm>
        </p:grpSpPr>
        <p:sp>
          <p:nvSpPr>
            <p:cNvPr id="7204" name="Line 13"/>
            <p:cNvSpPr>
              <a:spLocks noChangeShapeType="1"/>
            </p:cNvSpPr>
            <p:nvPr/>
          </p:nvSpPr>
          <p:spPr bwMode="auto">
            <a:xfrm rot="193635">
              <a:off x="521" y="3521"/>
              <a:ext cx="147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35"/>
            <p:cNvGrpSpPr>
              <a:grpSpLocks/>
            </p:cNvGrpSpPr>
            <p:nvPr/>
          </p:nvGrpSpPr>
          <p:grpSpPr bwMode="auto">
            <a:xfrm>
              <a:off x="158" y="572"/>
              <a:ext cx="2671" cy="3025"/>
              <a:chOff x="2066" y="498"/>
              <a:chExt cx="2671" cy="3025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 rot="193635">
                <a:off x="2121" y="526"/>
                <a:ext cx="2590" cy="922"/>
                <a:chOff x="3515" y="1888"/>
                <a:chExt cx="1361" cy="454"/>
              </a:xfrm>
            </p:grpSpPr>
            <p:sp>
              <p:nvSpPr>
                <p:cNvPr id="7218" name="Line 6"/>
                <p:cNvSpPr>
                  <a:spLocks noChangeShapeType="1"/>
                </p:cNvSpPr>
                <p:nvPr/>
              </p:nvSpPr>
              <p:spPr bwMode="auto">
                <a:xfrm>
                  <a:off x="3696" y="2341"/>
                  <a:ext cx="772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19" name="Line 7"/>
                <p:cNvSpPr>
                  <a:spLocks noChangeShapeType="1"/>
                </p:cNvSpPr>
                <p:nvPr/>
              </p:nvSpPr>
              <p:spPr bwMode="auto">
                <a:xfrm>
                  <a:off x="3923" y="1888"/>
                  <a:ext cx="772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20" name="Line 8"/>
                <p:cNvSpPr>
                  <a:spLocks noChangeShapeType="1"/>
                </p:cNvSpPr>
                <p:nvPr/>
              </p:nvSpPr>
              <p:spPr bwMode="auto">
                <a:xfrm>
                  <a:off x="4694" y="1888"/>
                  <a:ext cx="182" cy="22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21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4468" y="2115"/>
                  <a:ext cx="408" cy="22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22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3515" y="1888"/>
                  <a:ext cx="408" cy="22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23" name="Line 11"/>
                <p:cNvSpPr>
                  <a:spLocks noChangeShapeType="1"/>
                </p:cNvSpPr>
                <p:nvPr/>
              </p:nvSpPr>
              <p:spPr bwMode="auto">
                <a:xfrm>
                  <a:off x="3515" y="2115"/>
                  <a:ext cx="182" cy="22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7207" name="Line 14"/>
              <p:cNvSpPr>
                <a:spLocks noChangeShapeType="1"/>
              </p:cNvSpPr>
              <p:nvPr/>
            </p:nvSpPr>
            <p:spPr bwMode="auto">
              <a:xfrm rot="193635">
                <a:off x="2893" y="2565"/>
                <a:ext cx="147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8" name="Line 15"/>
              <p:cNvSpPr>
                <a:spLocks noChangeShapeType="1"/>
              </p:cNvSpPr>
              <p:nvPr/>
            </p:nvSpPr>
            <p:spPr bwMode="auto">
              <a:xfrm rot="193635">
                <a:off x="4347" y="2616"/>
                <a:ext cx="346" cy="46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9" name="Line 16"/>
              <p:cNvSpPr>
                <a:spLocks noChangeShapeType="1"/>
              </p:cNvSpPr>
              <p:nvPr/>
            </p:nvSpPr>
            <p:spPr bwMode="auto">
              <a:xfrm rot="193635" flipV="1">
                <a:off x="3891" y="3064"/>
                <a:ext cx="776" cy="45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0" name="Line 17"/>
              <p:cNvSpPr>
                <a:spLocks noChangeShapeType="1"/>
              </p:cNvSpPr>
              <p:nvPr/>
            </p:nvSpPr>
            <p:spPr bwMode="auto">
              <a:xfrm rot="193635" flipV="1">
                <a:off x="2106" y="2502"/>
                <a:ext cx="776" cy="45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1" name="Line 18"/>
              <p:cNvSpPr>
                <a:spLocks noChangeShapeType="1"/>
              </p:cNvSpPr>
              <p:nvPr/>
            </p:nvSpPr>
            <p:spPr bwMode="auto">
              <a:xfrm rot="193635">
                <a:off x="2080" y="2950"/>
                <a:ext cx="346" cy="46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2" name="Line 19"/>
              <p:cNvSpPr>
                <a:spLocks noChangeShapeType="1"/>
              </p:cNvSpPr>
              <p:nvPr/>
            </p:nvSpPr>
            <p:spPr bwMode="auto">
              <a:xfrm rot="193635">
                <a:off x="3851" y="1475"/>
                <a:ext cx="85" cy="202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3" name="Line 20"/>
              <p:cNvSpPr>
                <a:spLocks noChangeShapeType="1"/>
              </p:cNvSpPr>
              <p:nvPr/>
            </p:nvSpPr>
            <p:spPr bwMode="auto">
              <a:xfrm rot="193635">
                <a:off x="4651" y="1060"/>
                <a:ext cx="86" cy="202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4" name="Line 21"/>
              <p:cNvSpPr>
                <a:spLocks noChangeShapeType="1"/>
              </p:cNvSpPr>
              <p:nvPr/>
            </p:nvSpPr>
            <p:spPr bwMode="auto">
              <a:xfrm rot="193635">
                <a:off x="4332" y="581"/>
                <a:ext cx="86" cy="202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5" name="Line 22"/>
              <p:cNvSpPr>
                <a:spLocks noChangeShapeType="1"/>
              </p:cNvSpPr>
              <p:nvPr/>
            </p:nvSpPr>
            <p:spPr bwMode="auto">
              <a:xfrm rot="193635">
                <a:off x="2867" y="498"/>
                <a:ext cx="85" cy="202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6" name="Line 23"/>
              <p:cNvSpPr>
                <a:spLocks noChangeShapeType="1"/>
              </p:cNvSpPr>
              <p:nvPr/>
            </p:nvSpPr>
            <p:spPr bwMode="auto">
              <a:xfrm rot="193635">
                <a:off x="2066" y="915"/>
                <a:ext cx="86" cy="202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17" name="Line 24"/>
              <p:cNvSpPr>
                <a:spLocks noChangeShapeType="1"/>
              </p:cNvSpPr>
              <p:nvPr/>
            </p:nvSpPr>
            <p:spPr bwMode="auto">
              <a:xfrm rot="193635">
                <a:off x="2383" y="1392"/>
                <a:ext cx="86" cy="202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171" name="Line 25"/>
          <p:cNvSpPr>
            <a:spLocks noChangeShapeType="1"/>
          </p:cNvSpPr>
          <p:nvPr/>
        </p:nvSpPr>
        <p:spPr bwMode="auto">
          <a:xfrm>
            <a:off x="4572000" y="765175"/>
            <a:ext cx="2305050" cy="142875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1818" name="Line 26"/>
          <p:cNvSpPr>
            <a:spLocks noChangeShapeType="1"/>
          </p:cNvSpPr>
          <p:nvPr/>
        </p:nvSpPr>
        <p:spPr bwMode="auto">
          <a:xfrm>
            <a:off x="3779838" y="5373688"/>
            <a:ext cx="2305050" cy="142875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1819" name="Line 27"/>
          <p:cNvSpPr>
            <a:spLocks noChangeShapeType="1"/>
          </p:cNvSpPr>
          <p:nvPr/>
        </p:nvSpPr>
        <p:spPr bwMode="auto">
          <a:xfrm>
            <a:off x="6877050" y="4149725"/>
            <a:ext cx="1295400" cy="1944688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1820" name="Line 28"/>
          <p:cNvSpPr>
            <a:spLocks noChangeShapeType="1"/>
          </p:cNvSpPr>
          <p:nvPr/>
        </p:nvSpPr>
        <p:spPr bwMode="auto">
          <a:xfrm>
            <a:off x="6084888" y="5516563"/>
            <a:ext cx="2016125" cy="144462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1821" name="Oval 29"/>
          <p:cNvSpPr>
            <a:spLocks noChangeArrowheads="1"/>
          </p:cNvSpPr>
          <p:nvPr/>
        </p:nvSpPr>
        <p:spPr bwMode="auto">
          <a:xfrm>
            <a:off x="7812088" y="5589588"/>
            <a:ext cx="142875" cy="144462"/>
          </a:xfrm>
          <a:prstGeom prst="ellipse">
            <a:avLst/>
          </a:prstGeom>
          <a:solidFill>
            <a:srgbClr val="A50021"/>
          </a:solidFill>
          <a:ln w="9525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1823" name="Oval 31"/>
          <p:cNvSpPr>
            <a:spLocks noChangeArrowheads="1"/>
          </p:cNvSpPr>
          <p:nvPr/>
        </p:nvSpPr>
        <p:spPr bwMode="auto">
          <a:xfrm>
            <a:off x="7308850" y="3284538"/>
            <a:ext cx="142875" cy="14605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1825" name="Line 33"/>
          <p:cNvSpPr>
            <a:spLocks noChangeShapeType="1"/>
          </p:cNvSpPr>
          <p:nvPr/>
        </p:nvSpPr>
        <p:spPr bwMode="auto">
          <a:xfrm>
            <a:off x="6877050" y="908050"/>
            <a:ext cx="1079500" cy="5113338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1826" name="Line 34"/>
          <p:cNvSpPr>
            <a:spLocks noChangeShapeType="1"/>
          </p:cNvSpPr>
          <p:nvPr/>
        </p:nvSpPr>
        <p:spPr bwMode="auto">
          <a:xfrm flipH="1">
            <a:off x="6084888" y="3357563"/>
            <a:ext cx="1295400" cy="216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1829" name="Line 37"/>
          <p:cNvSpPr>
            <a:spLocks noChangeShapeType="1"/>
          </p:cNvSpPr>
          <p:nvPr/>
        </p:nvSpPr>
        <p:spPr bwMode="auto">
          <a:xfrm flipH="1" flipV="1">
            <a:off x="1547813" y="5229225"/>
            <a:ext cx="2232025" cy="14446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1830" name="Line 38"/>
          <p:cNvSpPr>
            <a:spLocks noChangeShapeType="1"/>
          </p:cNvSpPr>
          <p:nvPr/>
        </p:nvSpPr>
        <p:spPr bwMode="auto">
          <a:xfrm flipH="1">
            <a:off x="1692275" y="4005263"/>
            <a:ext cx="2808288" cy="136842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1831" name="Oval 39"/>
          <p:cNvSpPr>
            <a:spLocks noChangeArrowheads="1"/>
          </p:cNvSpPr>
          <p:nvPr/>
        </p:nvSpPr>
        <p:spPr bwMode="auto">
          <a:xfrm>
            <a:off x="1835150" y="5157788"/>
            <a:ext cx="144463" cy="144462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1832" name="Line 40"/>
          <p:cNvSpPr>
            <a:spLocks noChangeShapeType="1"/>
          </p:cNvSpPr>
          <p:nvPr/>
        </p:nvSpPr>
        <p:spPr bwMode="auto">
          <a:xfrm flipH="1">
            <a:off x="1763713" y="765175"/>
            <a:ext cx="2808287" cy="467995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1833" name="Oval 41"/>
          <p:cNvSpPr>
            <a:spLocks noChangeArrowheads="1"/>
          </p:cNvSpPr>
          <p:nvPr/>
        </p:nvSpPr>
        <p:spPr bwMode="auto">
          <a:xfrm>
            <a:off x="3203575" y="2852738"/>
            <a:ext cx="144463" cy="144462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1836" name="Line 44"/>
          <p:cNvSpPr>
            <a:spLocks noChangeShapeType="1"/>
          </p:cNvSpPr>
          <p:nvPr/>
        </p:nvSpPr>
        <p:spPr bwMode="auto">
          <a:xfrm>
            <a:off x="3276600" y="2924175"/>
            <a:ext cx="503238" cy="2449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1840" name="Line 48"/>
          <p:cNvSpPr>
            <a:spLocks noChangeShapeType="1"/>
          </p:cNvSpPr>
          <p:nvPr/>
        </p:nvSpPr>
        <p:spPr bwMode="auto">
          <a:xfrm flipH="1">
            <a:off x="1763713" y="765175"/>
            <a:ext cx="2808287" cy="467995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3276600" y="765175"/>
            <a:ext cx="4105275" cy="4751388"/>
            <a:chOff x="1519" y="482"/>
            <a:chExt cx="2586" cy="2993"/>
          </a:xfrm>
        </p:grpSpPr>
        <p:grpSp>
          <p:nvGrpSpPr>
            <p:cNvPr id="6" name="Group 64"/>
            <p:cNvGrpSpPr>
              <a:grpSpLocks/>
            </p:cNvGrpSpPr>
            <p:nvPr/>
          </p:nvGrpSpPr>
          <p:grpSpPr bwMode="auto">
            <a:xfrm>
              <a:off x="1519" y="482"/>
              <a:ext cx="2585" cy="2993"/>
              <a:chOff x="0" y="346"/>
              <a:chExt cx="2562" cy="2949"/>
            </a:xfrm>
          </p:grpSpPr>
          <p:sp>
            <p:nvSpPr>
              <p:cNvPr id="4126" name="Line 65"/>
              <p:cNvSpPr>
                <a:spLocks noChangeShapeType="1"/>
              </p:cNvSpPr>
              <p:nvPr/>
            </p:nvSpPr>
            <p:spPr bwMode="auto">
              <a:xfrm>
                <a:off x="793" y="346"/>
                <a:ext cx="1452" cy="9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27" name="Line 66"/>
              <p:cNvSpPr>
                <a:spLocks noChangeShapeType="1"/>
              </p:cNvSpPr>
              <p:nvPr/>
            </p:nvSpPr>
            <p:spPr bwMode="auto">
              <a:xfrm>
                <a:off x="295" y="3203"/>
                <a:ext cx="1452" cy="9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28" name="Line 67"/>
              <p:cNvSpPr>
                <a:spLocks noChangeShapeType="1"/>
              </p:cNvSpPr>
              <p:nvPr/>
            </p:nvSpPr>
            <p:spPr bwMode="auto">
              <a:xfrm flipH="1">
                <a:off x="1746" y="1934"/>
                <a:ext cx="816" cy="1361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29" name="Line 68"/>
              <p:cNvSpPr>
                <a:spLocks noChangeShapeType="1"/>
              </p:cNvSpPr>
              <p:nvPr/>
            </p:nvSpPr>
            <p:spPr bwMode="auto">
              <a:xfrm>
                <a:off x="0" y="1706"/>
                <a:ext cx="295" cy="1499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30" name="Line 69"/>
              <p:cNvSpPr>
                <a:spLocks noChangeShapeType="1"/>
              </p:cNvSpPr>
              <p:nvPr/>
            </p:nvSpPr>
            <p:spPr bwMode="auto">
              <a:xfrm>
                <a:off x="2245" y="437"/>
                <a:ext cx="317" cy="1499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31" name="Line 70"/>
              <p:cNvSpPr>
                <a:spLocks noChangeShapeType="1"/>
              </p:cNvSpPr>
              <p:nvPr/>
            </p:nvSpPr>
            <p:spPr bwMode="auto">
              <a:xfrm flipH="1">
                <a:off x="0" y="346"/>
                <a:ext cx="816" cy="136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4117" name="Line 71"/>
            <p:cNvSpPr>
              <a:spLocks noChangeShapeType="1"/>
            </p:cNvSpPr>
            <p:nvPr/>
          </p:nvSpPr>
          <p:spPr bwMode="auto">
            <a:xfrm flipV="1">
              <a:off x="1882" y="527"/>
              <a:ext cx="1089" cy="726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8" name="Line 72"/>
            <p:cNvSpPr>
              <a:spLocks noChangeShapeType="1"/>
            </p:cNvSpPr>
            <p:nvPr/>
          </p:nvSpPr>
          <p:spPr bwMode="auto">
            <a:xfrm flipV="1">
              <a:off x="1519" y="572"/>
              <a:ext cx="1996" cy="1316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9" name="Line 73"/>
            <p:cNvSpPr>
              <a:spLocks noChangeShapeType="1"/>
            </p:cNvSpPr>
            <p:nvPr/>
          </p:nvSpPr>
          <p:spPr bwMode="auto">
            <a:xfrm flipV="1">
              <a:off x="1610" y="709"/>
              <a:ext cx="2223" cy="1542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0" name="Line 74"/>
            <p:cNvSpPr>
              <a:spLocks noChangeShapeType="1"/>
            </p:cNvSpPr>
            <p:nvPr/>
          </p:nvSpPr>
          <p:spPr bwMode="auto">
            <a:xfrm flipV="1">
              <a:off x="1655" y="1071"/>
              <a:ext cx="2223" cy="1497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1" name="Line 75"/>
            <p:cNvSpPr>
              <a:spLocks noChangeShapeType="1"/>
            </p:cNvSpPr>
            <p:nvPr/>
          </p:nvSpPr>
          <p:spPr bwMode="auto">
            <a:xfrm flipV="1">
              <a:off x="1746" y="1389"/>
              <a:ext cx="2223" cy="1497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2" name="Line 76"/>
            <p:cNvSpPr>
              <a:spLocks noChangeShapeType="1"/>
            </p:cNvSpPr>
            <p:nvPr/>
          </p:nvSpPr>
          <p:spPr bwMode="auto">
            <a:xfrm flipV="1">
              <a:off x="1791" y="1752"/>
              <a:ext cx="2223" cy="1497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3" name="Line 77"/>
            <p:cNvSpPr>
              <a:spLocks noChangeShapeType="1"/>
            </p:cNvSpPr>
            <p:nvPr/>
          </p:nvSpPr>
          <p:spPr bwMode="auto">
            <a:xfrm flipV="1">
              <a:off x="2154" y="2115"/>
              <a:ext cx="1951" cy="127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4" name="Line 78"/>
            <p:cNvSpPr>
              <a:spLocks noChangeShapeType="1"/>
            </p:cNvSpPr>
            <p:nvPr/>
          </p:nvSpPr>
          <p:spPr bwMode="auto">
            <a:xfrm flipV="1">
              <a:off x="2699" y="2750"/>
              <a:ext cx="997" cy="68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25" name="Line 79"/>
            <p:cNvSpPr>
              <a:spLocks noChangeShapeType="1"/>
            </p:cNvSpPr>
            <p:nvPr/>
          </p:nvSpPr>
          <p:spPr bwMode="auto">
            <a:xfrm flipV="1">
              <a:off x="2200" y="527"/>
              <a:ext cx="362" cy="227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6" name="Прямоугольник 55"/>
          <p:cNvSpPr/>
          <p:nvPr/>
        </p:nvSpPr>
        <p:spPr>
          <a:xfrm>
            <a:off x="214282" y="285728"/>
            <a:ext cx="285752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u="sng" dirty="0" smtClean="0">
                <a:solidFill>
                  <a:srgbClr val="FF0000"/>
                </a:solidFill>
              </a:rPr>
              <a:t>Все задачи оформить в рабочих  тетрадях:</a:t>
            </a:r>
          </a:p>
          <a:p>
            <a:pPr>
              <a:spcBef>
                <a:spcPct val="50000"/>
              </a:spcBef>
            </a:pPr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1:</a:t>
            </a:r>
            <a:r>
              <a:rPr lang="ru-RU" u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правильной шестиугольной призме проведите плоскость через сторону нижнего основания и противолежащую сторону верхнего основания.</a:t>
            </a:r>
            <a:endParaRPr lang="ru-RU" u="none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1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1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1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1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1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1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61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1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61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1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61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1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61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61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18" grpId="0" animBg="1"/>
      <p:bldP spid="161819" grpId="0" animBg="1"/>
      <p:bldP spid="161821" grpId="0" animBg="1"/>
      <p:bldP spid="161823" grpId="0" animBg="1"/>
      <p:bldP spid="161826" grpId="0" animBg="1"/>
      <p:bldP spid="161831" grpId="0" animBg="1"/>
      <p:bldP spid="161832" grpId="0" animBg="1"/>
      <p:bldP spid="161833" grpId="0" animBg="1"/>
      <p:bldP spid="161836" grpId="0" animBg="1"/>
      <p:bldP spid="1618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5219700" y="1557338"/>
            <a:ext cx="3384550" cy="576262"/>
          </a:xfrm>
          <a:prstGeom prst="parallelogram">
            <a:avLst>
              <a:gd name="adj" fmla="val 146832"/>
            </a:avLst>
          </a:prstGeom>
          <a:ln w="38100"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5219700" y="2133600"/>
            <a:ext cx="0" cy="2374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9" name="Line 6"/>
          <p:cNvSpPr>
            <a:spLocks noChangeShapeType="1"/>
          </p:cNvSpPr>
          <p:nvPr/>
        </p:nvSpPr>
        <p:spPr bwMode="auto">
          <a:xfrm>
            <a:off x="5219700" y="2133600"/>
            <a:ext cx="0" cy="2374900"/>
          </a:xfrm>
          <a:prstGeom prst="line">
            <a:avLst/>
          </a:prstGeom>
          <a:ln w="38100"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151" name="Line 8"/>
          <p:cNvSpPr>
            <a:spLocks noChangeShapeType="1"/>
          </p:cNvSpPr>
          <p:nvPr/>
        </p:nvSpPr>
        <p:spPr bwMode="auto">
          <a:xfrm>
            <a:off x="8604250" y="1557338"/>
            <a:ext cx="0" cy="2374900"/>
          </a:xfrm>
          <a:prstGeom prst="line">
            <a:avLst/>
          </a:prstGeom>
          <a:ln w="38100"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152" name="Line 9"/>
          <p:cNvSpPr>
            <a:spLocks noChangeShapeType="1"/>
          </p:cNvSpPr>
          <p:nvPr/>
        </p:nvSpPr>
        <p:spPr bwMode="auto">
          <a:xfrm>
            <a:off x="7740650" y="2133600"/>
            <a:ext cx="0" cy="2374900"/>
          </a:xfrm>
          <a:prstGeom prst="line">
            <a:avLst/>
          </a:prstGeom>
          <a:ln w="38100">
            <a:solidFill>
              <a:srgbClr val="7030A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7706" name="Oval 10"/>
          <p:cNvSpPr>
            <a:spLocks noChangeArrowheads="1"/>
          </p:cNvSpPr>
          <p:nvPr/>
        </p:nvSpPr>
        <p:spPr bwMode="auto">
          <a:xfrm>
            <a:off x="6011863" y="3213100"/>
            <a:ext cx="142875" cy="142875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7707" name="Oval 11"/>
          <p:cNvSpPr>
            <a:spLocks noChangeArrowheads="1"/>
          </p:cNvSpPr>
          <p:nvPr/>
        </p:nvSpPr>
        <p:spPr bwMode="auto">
          <a:xfrm>
            <a:off x="8532813" y="1916113"/>
            <a:ext cx="142875" cy="144462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7708" name="Oval 12"/>
          <p:cNvSpPr>
            <a:spLocks noChangeArrowheads="1"/>
          </p:cNvSpPr>
          <p:nvPr/>
        </p:nvSpPr>
        <p:spPr bwMode="auto">
          <a:xfrm>
            <a:off x="5580063" y="4149725"/>
            <a:ext cx="144462" cy="144463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7709" name="Line 13"/>
          <p:cNvSpPr>
            <a:spLocks noChangeShapeType="1"/>
          </p:cNvSpPr>
          <p:nvPr/>
        </p:nvSpPr>
        <p:spPr bwMode="auto">
          <a:xfrm flipH="1">
            <a:off x="4211638" y="1989138"/>
            <a:ext cx="4392612" cy="223202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7710" name="Line 14"/>
          <p:cNvSpPr>
            <a:spLocks noChangeShapeType="1"/>
          </p:cNvSpPr>
          <p:nvPr/>
        </p:nvSpPr>
        <p:spPr bwMode="auto">
          <a:xfrm flipH="1">
            <a:off x="2555875" y="3933825"/>
            <a:ext cx="3529013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7711" name="Line 15"/>
          <p:cNvSpPr>
            <a:spLocks noChangeShapeType="1"/>
          </p:cNvSpPr>
          <p:nvPr/>
        </p:nvSpPr>
        <p:spPr bwMode="auto">
          <a:xfrm>
            <a:off x="4356100" y="3789363"/>
            <a:ext cx="3959225" cy="115252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7712" name="Line 16"/>
          <p:cNvSpPr>
            <a:spLocks noChangeShapeType="1"/>
          </p:cNvSpPr>
          <p:nvPr/>
        </p:nvSpPr>
        <p:spPr bwMode="auto">
          <a:xfrm flipH="1">
            <a:off x="6443663" y="4508500"/>
            <a:ext cx="1296987" cy="720725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7713" name="Line 17"/>
          <p:cNvSpPr>
            <a:spLocks noChangeShapeType="1"/>
          </p:cNvSpPr>
          <p:nvPr/>
        </p:nvSpPr>
        <p:spPr bwMode="auto">
          <a:xfrm flipH="1">
            <a:off x="7235825" y="1989138"/>
            <a:ext cx="1368425" cy="302418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7714" name="Line 18"/>
          <p:cNvSpPr>
            <a:spLocks noChangeShapeType="1"/>
          </p:cNvSpPr>
          <p:nvPr/>
        </p:nvSpPr>
        <p:spPr bwMode="auto">
          <a:xfrm flipH="1">
            <a:off x="5651500" y="3284538"/>
            <a:ext cx="433388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5651500" y="2060575"/>
            <a:ext cx="2881313" cy="2447925"/>
            <a:chOff x="295" y="436"/>
            <a:chExt cx="1815" cy="1542"/>
          </a:xfrm>
        </p:grpSpPr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295" y="436"/>
              <a:ext cx="1815" cy="1542"/>
              <a:chOff x="295" y="436"/>
              <a:chExt cx="1815" cy="1542"/>
            </a:xfrm>
          </p:grpSpPr>
          <p:sp>
            <p:nvSpPr>
              <p:cNvPr id="9254" name="Line 22"/>
              <p:cNvSpPr>
                <a:spLocks noChangeShapeType="1"/>
              </p:cNvSpPr>
              <p:nvPr/>
            </p:nvSpPr>
            <p:spPr bwMode="auto">
              <a:xfrm flipV="1">
                <a:off x="1565" y="436"/>
                <a:ext cx="531" cy="1180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5" name="Line 23"/>
              <p:cNvSpPr>
                <a:spLocks noChangeShapeType="1"/>
              </p:cNvSpPr>
              <p:nvPr/>
            </p:nvSpPr>
            <p:spPr bwMode="auto">
              <a:xfrm flipH="1">
                <a:off x="561" y="436"/>
                <a:ext cx="1549" cy="770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6" name="Line 24"/>
              <p:cNvSpPr>
                <a:spLocks noChangeShapeType="1"/>
              </p:cNvSpPr>
              <p:nvPr/>
            </p:nvSpPr>
            <p:spPr bwMode="auto">
              <a:xfrm flipH="1">
                <a:off x="295" y="1207"/>
                <a:ext cx="266" cy="590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7" name="Line 25"/>
              <p:cNvSpPr>
                <a:spLocks noChangeShapeType="1"/>
              </p:cNvSpPr>
              <p:nvPr/>
            </p:nvSpPr>
            <p:spPr bwMode="auto">
              <a:xfrm>
                <a:off x="295" y="1797"/>
                <a:ext cx="620" cy="181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58" name="Line 26"/>
              <p:cNvSpPr>
                <a:spLocks noChangeShapeType="1"/>
              </p:cNvSpPr>
              <p:nvPr/>
            </p:nvSpPr>
            <p:spPr bwMode="auto">
              <a:xfrm flipV="1">
                <a:off x="915" y="1570"/>
                <a:ext cx="695" cy="407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246" name="Line 27"/>
            <p:cNvSpPr>
              <a:spLocks noChangeShapeType="1"/>
            </p:cNvSpPr>
            <p:nvPr/>
          </p:nvSpPr>
          <p:spPr bwMode="auto">
            <a:xfrm>
              <a:off x="1474" y="754"/>
              <a:ext cx="453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7" name="Line 28"/>
            <p:cNvSpPr>
              <a:spLocks noChangeShapeType="1"/>
            </p:cNvSpPr>
            <p:nvPr/>
          </p:nvSpPr>
          <p:spPr bwMode="auto">
            <a:xfrm>
              <a:off x="1111" y="935"/>
              <a:ext cx="726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8" name="Line 29"/>
            <p:cNvSpPr>
              <a:spLocks noChangeShapeType="1"/>
            </p:cNvSpPr>
            <p:nvPr/>
          </p:nvSpPr>
          <p:spPr bwMode="auto">
            <a:xfrm>
              <a:off x="793" y="1117"/>
              <a:ext cx="998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9" name="Line 30"/>
            <p:cNvSpPr>
              <a:spLocks noChangeShapeType="1"/>
            </p:cNvSpPr>
            <p:nvPr/>
          </p:nvSpPr>
          <p:spPr bwMode="auto">
            <a:xfrm>
              <a:off x="521" y="1298"/>
              <a:ext cx="118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0" name="Line 31"/>
            <p:cNvSpPr>
              <a:spLocks noChangeShapeType="1"/>
            </p:cNvSpPr>
            <p:nvPr/>
          </p:nvSpPr>
          <p:spPr bwMode="auto">
            <a:xfrm>
              <a:off x="431" y="1480"/>
              <a:ext cx="1179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1" name="Line 32"/>
            <p:cNvSpPr>
              <a:spLocks noChangeShapeType="1"/>
            </p:cNvSpPr>
            <p:nvPr/>
          </p:nvSpPr>
          <p:spPr bwMode="auto">
            <a:xfrm>
              <a:off x="385" y="1661"/>
              <a:ext cx="1089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2" name="Line 33"/>
            <p:cNvSpPr>
              <a:spLocks noChangeShapeType="1"/>
            </p:cNvSpPr>
            <p:nvPr/>
          </p:nvSpPr>
          <p:spPr bwMode="auto">
            <a:xfrm>
              <a:off x="340" y="1797"/>
              <a:ext cx="862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3" name="Line 34"/>
            <p:cNvSpPr>
              <a:spLocks noChangeShapeType="1"/>
            </p:cNvSpPr>
            <p:nvPr/>
          </p:nvSpPr>
          <p:spPr bwMode="auto">
            <a:xfrm>
              <a:off x="1746" y="618"/>
              <a:ext cx="272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36" name="Text Box 35"/>
          <p:cNvSpPr txBox="1">
            <a:spLocks noChangeArrowheads="1"/>
          </p:cNvSpPr>
          <p:nvPr/>
        </p:nvSpPr>
        <p:spPr bwMode="auto">
          <a:xfrm>
            <a:off x="179388" y="188913"/>
            <a:ext cx="86407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2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u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u="none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ребрах параллелепипеда даны три точки. Построить сечение параллелепипеда плоскостью АВС.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5214942" y="3929066"/>
            <a:ext cx="3382963" cy="576263"/>
            <a:chOff x="431" y="3158"/>
            <a:chExt cx="2131" cy="363"/>
          </a:xfrm>
        </p:grpSpPr>
        <p:sp>
          <p:nvSpPr>
            <p:cNvPr id="6169" name="Line 37"/>
            <p:cNvSpPr>
              <a:spLocks noChangeShapeType="1"/>
            </p:cNvSpPr>
            <p:nvPr/>
          </p:nvSpPr>
          <p:spPr bwMode="auto">
            <a:xfrm>
              <a:off x="975" y="3158"/>
              <a:ext cx="1587" cy="0"/>
            </a:xfrm>
            <a:prstGeom prst="line">
              <a:avLst/>
            </a:prstGeom>
            <a:ln w="28575">
              <a:solidFill>
                <a:schemeClr val="accent4">
                  <a:lumMod val="75000"/>
                </a:schemeClr>
              </a:solidFill>
              <a:prstDash val="dash"/>
              <a:headEnd/>
              <a:tailEnd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70" name="Line 38"/>
            <p:cNvSpPr>
              <a:spLocks noChangeShapeType="1"/>
            </p:cNvSpPr>
            <p:nvPr/>
          </p:nvSpPr>
          <p:spPr bwMode="auto">
            <a:xfrm>
              <a:off x="431" y="3521"/>
              <a:ext cx="1587" cy="0"/>
            </a:xfrm>
            <a:prstGeom prst="line">
              <a:avLst/>
            </a:prstGeom>
            <a:ln w="38100">
              <a:headEnd/>
              <a:tailEnd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71" name="Line 39"/>
            <p:cNvSpPr>
              <a:spLocks noChangeShapeType="1"/>
            </p:cNvSpPr>
            <p:nvPr/>
          </p:nvSpPr>
          <p:spPr bwMode="auto">
            <a:xfrm flipH="1">
              <a:off x="431" y="3158"/>
              <a:ext cx="544" cy="363"/>
            </a:xfrm>
            <a:prstGeom prst="line">
              <a:avLst/>
            </a:prstGeom>
            <a:ln w="38100">
              <a:solidFill>
                <a:schemeClr val="accent4">
                  <a:lumMod val="75000"/>
                </a:schemeClr>
              </a:solidFill>
              <a:prstDash val="dash"/>
              <a:headEnd/>
              <a:tailEnd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72" name="Line 40"/>
            <p:cNvSpPr>
              <a:spLocks noChangeShapeType="1"/>
            </p:cNvSpPr>
            <p:nvPr/>
          </p:nvSpPr>
          <p:spPr bwMode="auto">
            <a:xfrm flipH="1">
              <a:off x="2018" y="3158"/>
              <a:ext cx="544" cy="363"/>
            </a:xfrm>
            <a:prstGeom prst="line">
              <a:avLst/>
            </a:prstGeom>
            <a:ln w="38100">
              <a:headEnd/>
              <a:tailEnd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57738" name="Oval 42"/>
          <p:cNvSpPr>
            <a:spLocks noChangeArrowheads="1"/>
          </p:cNvSpPr>
          <p:nvPr/>
        </p:nvSpPr>
        <p:spPr bwMode="auto">
          <a:xfrm>
            <a:off x="6588125" y="4437063"/>
            <a:ext cx="144463" cy="144462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7739" name="Oval 43"/>
          <p:cNvSpPr>
            <a:spLocks noChangeArrowheads="1"/>
          </p:cNvSpPr>
          <p:nvPr/>
        </p:nvSpPr>
        <p:spPr bwMode="auto">
          <a:xfrm>
            <a:off x="7667625" y="3860800"/>
            <a:ext cx="144463" cy="144463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7740" name="Oval 44"/>
          <p:cNvSpPr>
            <a:spLocks noChangeArrowheads="1"/>
          </p:cNvSpPr>
          <p:nvPr/>
        </p:nvSpPr>
        <p:spPr bwMode="auto">
          <a:xfrm>
            <a:off x="4716463" y="3860800"/>
            <a:ext cx="142875" cy="144463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Line 7"/>
          <p:cNvSpPr>
            <a:spLocks noChangeShapeType="1"/>
          </p:cNvSpPr>
          <p:nvPr/>
        </p:nvSpPr>
        <p:spPr bwMode="auto">
          <a:xfrm>
            <a:off x="6084888" y="1557338"/>
            <a:ext cx="0" cy="2374900"/>
          </a:xfrm>
          <a:prstGeom prst="line">
            <a:avLst/>
          </a:prstGeom>
          <a:noFill/>
          <a:ln w="38100">
            <a:solidFill>
              <a:schemeClr val="accent4">
                <a:lumMod val="75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7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57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157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7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5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7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57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157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7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57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6" grpId="0" animBg="1"/>
      <p:bldP spid="157707" grpId="0" animBg="1"/>
      <p:bldP spid="157708" grpId="0" animBg="1"/>
      <p:bldP spid="157714" grpId="0" animBg="1"/>
      <p:bldP spid="157738" grpId="0" animBg="1"/>
      <p:bldP spid="157739" grpId="0" animBg="1"/>
      <p:bldP spid="1577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7" name="Freeform 39" descr="Темный диагональный 2"/>
          <p:cNvSpPr>
            <a:spLocks/>
          </p:cNvSpPr>
          <p:nvPr/>
        </p:nvSpPr>
        <p:spPr bwMode="auto">
          <a:xfrm>
            <a:off x="3276600" y="1773238"/>
            <a:ext cx="2808288" cy="3600450"/>
          </a:xfrm>
          <a:custGeom>
            <a:avLst/>
            <a:gdLst>
              <a:gd name="T0" fmla="*/ 2147483647 w 1769"/>
              <a:gd name="T1" fmla="*/ 2147483647 h 2268"/>
              <a:gd name="T2" fmla="*/ 2147483647 w 1769"/>
              <a:gd name="T3" fmla="*/ 0 h 2268"/>
              <a:gd name="T4" fmla="*/ 0 w 1769"/>
              <a:gd name="T5" fmla="*/ 0 h 2268"/>
              <a:gd name="T6" fmla="*/ 2147483647 w 1769"/>
              <a:gd name="T7" fmla="*/ 2147483647 h 2268"/>
              <a:gd name="T8" fmla="*/ 0 60000 65536"/>
              <a:gd name="T9" fmla="*/ 0 60000 65536"/>
              <a:gd name="T10" fmla="*/ 0 60000 65536"/>
              <a:gd name="T11" fmla="*/ 0 60000 65536"/>
              <a:gd name="T12" fmla="*/ 0 w 1769"/>
              <a:gd name="T13" fmla="*/ 0 h 2268"/>
              <a:gd name="T14" fmla="*/ 1769 w 1769"/>
              <a:gd name="T15" fmla="*/ 2268 h 22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69" h="2268">
                <a:moveTo>
                  <a:pt x="1043" y="2268"/>
                </a:moveTo>
                <a:lnTo>
                  <a:pt x="1769" y="0"/>
                </a:lnTo>
                <a:lnTo>
                  <a:pt x="0" y="0"/>
                </a:lnTo>
                <a:lnTo>
                  <a:pt x="1043" y="2268"/>
                </a:lnTo>
                <a:close/>
              </a:path>
            </a:pathLst>
          </a:custGeom>
          <a:pattFill prst="dkUpDiag">
            <a:fgClr>
              <a:srgbClr val="FFFF00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3276600" y="1773238"/>
            <a:ext cx="2808288" cy="3598862"/>
            <a:chOff x="2018" y="1117"/>
            <a:chExt cx="1769" cy="2267"/>
          </a:xfrm>
        </p:grpSpPr>
        <p:sp>
          <p:nvSpPr>
            <p:cNvPr id="12307" name="Line 5"/>
            <p:cNvSpPr>
              <a:spLocks noChangeShapeType="1"/>
            </p:cNvSpPr>
            <p:nvPr/>
          </p:nvSpPr>
          <p:spPr bwMode="auto">
            <a:xfrm>
              <a:off x="2018" y="1117"/>
              <a:ext cx="1769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8" name="Line 6"/>
            <p:cNvSpPr>
              <a:spLocks noChangeShapeType="1"/>
            </p:cNvSpPr>
            <p:nvPr/>
          </p:nvSpPr>
          <p:spPr bwMode="auto">
            <a:xfrm>
              <a:off x="2018" y="2795"/>
              <a:ext cx="1769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9" name="Line 7"/>
            <p:cNvSpPr>
              <a:spLocks noChangeShapeType="1"/>
            </p:cNvSpPr>
            <p:nvPr/>
          </p:nvSpPr>
          <p:spPr bwMode="auto">
            <a:xfrm>
              <a:off x="2018" y="1117"/>
              <a:ext cx="0" cy="167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0" name="Line 8"/>
            <p:cNvSpPr>
              <a:spLocks noChangeShapeType="1"/>
            </p:cNvSpPr>
            <p:nvPr/>
          </p:nvSpPr>
          <p:spPr bwMode="auto">
            <a:xfrm>
              <a:off x="3787" y="1117"/>
              <a:ext cx="0" cy="167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1" name="Line 9"/>
            <p:cNvSpPr>
              <a:spLocks noChangeShapeType="1"/>
            </p:cNvSpPr>
            <p:nvPr/>
          </p:nvSpPr>
          <p:spPr bwMode="auto">
            <a:xfrm>
              <a:off x="2018" y="1117"/>
              <a:ext cx="1043" cy="58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2" name="Line 10"/>
            <p:cNvSpPr>
              <a:spLocks noChangeShapeType="1"/>
            </p:cNvSpPr>
            <p:nvPr/>
          </p:nvSpPr>
          <p:spPr bwMode="auto">
            <a:xfrm>
              <a:off x="2018" y="2795"/>
              <a:ext cx="1043" cy="58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3" name="Line 12"/>
            <p:cNvSpPr>
              <a:spLocks noChangeShapeType="1"/>
            </p:cNvSpPr>
            <p:nvPr/>
          </p:nvSpPr>
          <p:spPr bwMode="auto">
            <a:xfrm flipH="1">
              <a:off x="3061" y="1117"/>
              <a:ext cx="726" cy="58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4" name="Line 13"/>
            <p:cNvSpPr>
              <a:spLocks noChangeShapeType="1"/>
            </p:cNvSpPr>
            <p:nvPr/>
          </p:nvSpPr>
          <p:spPr bwMode="auto">
            <a:xfrm flipH="1">
              <a:off x="3061" y="2795"/>
              <a:ext cx="726" cy="58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5" name="Line 14"/>
            <p:cNvSpPr>
              <a:spLocks noChangeShapeType="1"/>
            </p:cNvSpPr>
            <p:nvPr/>
          </p:nvSpPr>
          <p:spPr bwMode="auto">
            <a:xfrm>
              <a:off x="3061" y="1706"/>
              <a:ext cx="0" cy="167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2916238" y="4292600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000000"/>
                </a:solidFill>
              </a:rPr>
              <a:t>A</a:t>
            </a:r>
            <a:endParaRPr lang="ru-RU" u="none">
              <a:solidFill>
                <a:srgbClr val="000000"/>
              </a:solidFill>
            </a:endParaRP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084888" y="4292600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000000"/>
                </a:solidFill>
              </a:rPr>
              <a:t>B</a:t>
            </a:r>
            <a:endParaRPr lang="ru-RU" u="none">
              <a:solidFill>
                <a:srgbClr val="000000"/>
              </a:solidFill>
            </a:endParaRP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4787900" y="5300663"/>
            <a:ext cx="50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000000"/>
                </a:solidFill>
              </a:rPr>
              <a:t>C</a:t>
            </a:r>
            <a:endParaRPr lang="ru-RU" u="none">
              <a:solidFill>
                <a:srgbClr val="000000"/>
              </a:solidFill>
            </a:endParaRP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2987675" y="1557338"/>
            <a:ext cx="57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000000"/>
                </a:solidFill>
              </a:rPr>
              <a:t>D</a:t>
            </a:r>
            <a:endParaRPr lang="ru-RU" u="none">
              <a:solidFill>
                <a:srgbClr val="000000"/>
              </a:solidFill>
            </a:endParaRP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6084888" y="1557338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000000"/>
                </a:solidFill>
              </a:rPr>
              <a:t>F</a:t>
            </a:r>
            <a:endParaRPr lang="ru-RU" u="none">
              <a:solidFill>
                <a:srgbClr val="000000"/>
              </a:solidFill>
            </a:endParaRP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4859338" y="2636838"/>
            <a:ext cx="503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000000"/>
                </a:solidFill>
              </a:rPr>
              <a:t>G</a:t>
            </a:r>
            <a:endParaRPr lang="ru-RU" u="none">
              <a:solidFill>
                <a:srgbClr val="000000"/>
              </a:solidFill>
            </a:endParaRPr>
          </a:p>
        </p:txBody>
      </p:sp>
      <p:sp>
        <p:nvSpPr>
          <p:cNvPr id="12298" name="Text Box 34"/>
          <p:cNvSpPr txBox="1">
            <a:spLocks noChangeArrowheads="1"/>
          </p:cNvSpPr>
          <p:nvPr/>
        </p:nvSpPr>
        <p:spPr bwMode="auto">
          <a:xfrm>
            <a:off x="4140200" y="981075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u="none">
              <a:solidFill>
                <a:srgbClr val="000000"/>
              </a:solidFill>
            </a:endParaRPr>
          </a:p>
        </p:txBody>
      </p:sp>
      <p:sp>
        <p:nvSpPr>
          <p:cNvPr id="2085" name="Line 37"/>
          <p:cNvSpPr>
            <a:spLocks noChangeShapeType="1"/>
          </p:cNvSpPr>
          <p:nvPr/>
        </p:nvSpPr>
        <p:spPr bwMode="auto">
          <a:xfrm flipV="1">
            <a:off x="4932363" y="1773238"/>
            <a:ext cx="1152525" cy="36004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86" name="Line 38"/>
          <p:cNvSpPr>
            <a:spLocks noChangeShapeType="1"/>
          </p:cNvSpPr>
          <p:nvPr/>
        </p:nvSpPr>
        <p:spPr bwMode="auto">
          <a:xfrm flipH="1" flipV="1">
            <a:off x="3276600" y="1773238"/>
            <a:ext cx="1655763" cy="36004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1" name="Text Box 40"/>
          <p:cNvSpPr txBox="1">
            <a:spLocks noChangeArrowheads="1"/>
          </p:cNvSpPr>
          <p:nvPr/>
        </p:nvSpPr>
        <p:spPr bwMode="auto">
          <a:xfrm>
            <a:off x="1619250" y="476250"/>
            <a:ext cx="655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u="none"/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3203575" y="260350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u="none">
                <a:solidFill>
                  <a:srgbClr val="FF3399"/>
                </a:solidFill>
              </a:rPr>
              <a:t>СЕЧЕНИЕ ПРИЗМЫ</a:t>
            </a:r>
          </a:p>
        </p:txBody>
      </p:sp>
      <p:sp>
        <p:nvSpPr>
          <p:cNvPr id="2091" name="Line 43"/>
          <p:cNvSpPr>
            <a:spLocks noChangeShapeType="1"/>
          </p:cNvSpPr>
          <p:nvPr/>
        </p:nvSpPr>
        <p:spPr bwMode="auto">
          <a:xfrm flipH="1">
            <a:off x="1331913" y="692150"/>
            <a:ext cx="4752975" cy="0"/>
          </a:xfrm>
          <a:prstGeom prst="line">
            <a:avLst/>
          </a:prstGeom>
          <a:noFill/>
          <a:ln w="28575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2" name="Line 44"/>
          <p:cNvSpPr>
            <a:spLocks noChangeShapeType="1"/>
          </p:cNvSpPr>
          <p:nvPr/>
        </p:nvSpPr>
        <p:spPr bwMode="auto">
          <a:xfrm>
            <a:off x="1331913" y="692150"/>
            <a:ext cx="0" cy="1441450"/>
          </a:xfrm>
          <a:prstGeom prst="line">
            <a:avLst/>
          </a:prstGeom>
          <a:noFill/>
          <a:ln w="28575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4" name="Line 46"/>
          <p:cNvSpPr>
            <a:spLocks noChangeShapeType="1"/>
          </p:cNvSpPr>
          <p:nvPr/>
        </p:nvSpPr>
        <p:spPr bwMode="auto">
          <a:xfrm>
            <a:off x="1331913" y="2133600"/>
            <a:ext cx="3024187" cy="1295400"/>
          </a:xfrm>
          <a:prstGeom prst="line">
            <a:avLst/>
          </a:prstGeom>
          <a:noFill/>
          <a:ln w="28575">
            <a:solidFill>
              <a:srgbClr val="FF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6516688" y="1844675"/>
            <a:ext cx="262731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3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П</a:t>
            </a:r>
            <a:r>
              <a:rPr lang="ru-RU" u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остроить </a:t>
            </a:r>
            <a:r>
              <a:rPr lang="ru-RU" u="none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сечение призмы через ребро основания </a:t>
            </a:r>
            <a:r>
              <a:rPr lang="en-US" u="none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DF</a:t>
            </a:r>
            <a:r>
              <a:rPr lang="ru-RU" u="none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противоположную вершину </a:t>
            </a:r>
            <a:r>
              <a:rPr lang="en-US" u="none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u="none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другого основания.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900"/>
                            </p:stCondLst>
                            <p:childTnLst>
                              <p:par>
                                <p:cTn id="3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9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400"/>
                            </p:stCondLst>
                            <p:childTnLst>
                              <p:par>
                                <p:cTn id="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9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4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900"/>
                            </p:stCondLst>
                            <p:childTnLst>
                              <p:par>
                                <p:cTn id="59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250" autoRev="1" fill="hold"/>
                                        <p:tgtEl>
                                          <p:spTgt spid="2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1" dur="250" autoRev="1" fill="hold"/>
                                        <p:tgtEl>
                                          <p:spTgt spid="2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2" dur="250" autoRev="1" fill="hold"/>
                                        <p:tgtEl>
                                          <p:spTgt spid="2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50" autoRev="1" fill="hold"/>
                                        <p:tgtEl>
                                          <p:spTgt spid="2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400"/>
                            </p:stCondLst>
                            <p:childTnLst>
                              <p:par>
                                <p:cTn id="65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250" autoRev="1" fill="hold"/>
                                        <p:tgtEl>
                                          <p:spTgt spid="2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7" dur="250" autoRev="1" fill="hold"/>
                                        <p:tgtEl>
                                          <p:spTgt spid="2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8" dur="250" autoRev="1" fill="hold"/>
                                        <p:tgtEl>
                                          <p:spTgt spid="2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250" autoRev="1" fill="hold"/>
                                        <p:tgtEl>
                                          <p:spTgt spid="2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7" grpId="0" animBg="1"/>
      <p:bldP spid="2064" grpId="0"/>
      <p:bldP spid="2065" grpId="0"/>
      <p:bldP spid="2066" grpId="0"/>
      <p:bldP spid="2067" grpId="0"/>
      <p:bldP spid="2068" grpId="0"/>
      <p:bldP spid="2069" grpId="0"/>
      <p:bldP spid="2085" grpId="0" animBg="1"/>
      <p:bldP spid="2086" grpId="0" animBg="1"/>
      <p:bldP spid="2090" grpId="0" build="allAtOnce"/>
      <p:bldP spid="2091" grpId="0" animBg="1"/>
      <p:bldP spid="2092" grpId="0" animBg="1"/>
      <p:bldP spid="209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76" name="Freeform 40" descr="Темный диагональный 2"/>
          <p:cNvSpPr>
            <a:spLocks/>
          </p:cNvSpPr>
          <p:nvPr/>
        </p:nvSpPr>
        <p:spPr bwMode="auto">
          <a:xfrm>
            <a:off x="2771775" y="1557338"/>
            <a:ext cx="3960813" cy="3384550"/>
          </a:xfrm>
          <a:custGeom>
            <a:avLst/>
            <a:gdLst>
              <a:gd name="T0" fmla="*/ 1370965033 w 2495"/>
              <a:gd name="T1" fmla="*/ 2147483647 h 2132"/>
              <a:gd name="T2" fmla="*/ 0 w 2495"/>
              <a:gd name="T3" fmla="*/ 0 h 2132"/>
              <a:gd name="T4" fmla="*/ 2147483647 w 2495"/>
              <a:gd name="T5" fmla="*/ 0 h 2132"/>
              <a:gd name="T6" fmla="*/ 2147483647 w 2495"/>
              <a:gd name="T7" fmla="*/ 2147483647 h 2132"/>
              <a:gd name="T8" fmla="*/ 1370965033 w 2495"/>
              <a:gd name="T9" fmla="*/ 2147483647 h 21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95"/>
              <a:gd name="T16" fmla="*/ 0 h 2132"/>
              <a:gd name="T17" fmla="*/ 2495 w 2495"/>
              <a:gd name="T18" fmla="*/ 2132 h 21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95" h="2132">
                <a:moveTo>
                  <a:pt x="544" y="2132"/>
                </a:moveTo>
                <a:lnTo>
                  <a:pt x="0" y="0"/>
                </a:lnTo>
                <a:lnTo>
                  <a:pt x="1950" y="0"/>
                </a:lnTo>
                <a:lnTo>
                  <a:pt x="2495" y="2132"/>
                </a:lnTo>
                <a:lnTo>
                  <a:pt x="544" y="2132"/>
                </a:lnTo>
                <a:close/>
              </a:path>
            </a:pathLst>
          </a:custGeom>
          <a:pattFill prst="dkUpDiag">
            <a:fgClr>
              <a:srgbClr val="FFFF00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2771775" y="1557338"/>
            <a:ext cx="3960813" cy="3384550"/>
            <a:chOff x="1746" y="981"/>
            <a:chExt cx="2495" cy="2132"/>
          </a:xfrm>
        </p:grpSpPr>
        <p:grpSp>
          <p:nvGrpSpPr>
            <p:cNvPr id="3" name="Group 38"/>
            <p:cNvGrpSpPr>
              <a:grpSpLocks/>
            </p:cNvGrpSpPr>
            <p:nvPr/>
          </p:nvGrpSpPr>
          <p:grpSpPr bwMode="auto">
            <a:xfrm>
              <a:off x="1746" y="981"/>
              <a:ext cx="2495" cy="2132"/>
              <a:chOff x="1746" y="981"/>
              <a:chExt cx="2495" cy="2132"/>
            </a:xfrm>
          </p:grpSpPr>
          <p:sp>
            <p:nvSpPr>
              <p:cNvPr id="13336" name="Line 9"/>
              <p:cNvSpPr>
                <a:spLocks noChangeShapeType="1"/>
              </p:cNvSpPr>
              <p:nvPr/>
            </p:nvSpPr>
            <p:spPr bwMode="auto">
              <a:xfrm>
                <a:off x="3696" y="981"/>
                <a:ext cx="0" cy="154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37" name="Line 16"/>
              <p:cNvSpPr>
                <a:spLocks noChangeShapeType="1"/>
              </p:cNvSpPr>
              <p:nvPr/>
            </p:nvSpPr>
            <p:spPr bwMode="auto">
              <a:xfrm>
                <a:off x="1746" y="981"/>
                <a:ext cx="195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38" name="Line 17"/>
              <p:cNvSpPr>
                <a:spLocks noChangeShapeType="1"/>
              </p:cNvSpPr>
              <p:nvPr/>
            </p:nvSpPr>
            <p:spPr bwMode="auto">
              <a:xfrm>
                <a:off x="2290" y="1570"/>
                <a:ext cx="195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39" name="Line 18"/>
              <p:cNvSpPr>
                <a:spLocks noChangeShapeType="1"/>
              </p:cNvSpPr>
              <p:nvPr/>
            </p:nvSpPr>
            <p:spPr bwMode="auto">
              <a:xfrm>
                <a:off x="2290" y="3113"/>
                <a:ext cx="195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40" name="Line 19"/>
              <p:cNvSpPr>
                <a:spLocks noChangeShapeType="1"/>
              </p:cNvSpPr>
              <p:nvPr/>
            </p:nvSpPr>
            <p:spPr bwMode="auto">
              <a:xfrm>
                <a:off x="1746" y="2523"/>
                <a:ext cx="195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41" name="Line 20"/>
              <p:cNvSpPr>
                <a:spLocks noChangeShapeType="1"/>
              </p:cNvSpPr>
              <p:nvPr/>
            </p:nvSpPr>
            <p:spPr bwMode="auto">
              <a:xfrm>
                <a:off x="1746" y="981"/>
                <a:ext cx="0" cy="154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42" name="Line 21"/>
              <p:cNvSpPr>
                <a:spLocks noChangeShapeType="1"/>
              </p:cNvSpPr>
              <p:nvPr/>
            </p:nvSpPr>
            <p:spPr bwMode="auto">
              <a:xfrm>
                <a:off x="4241" y="1570"/>
                <a:ext cx="0" cy="154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43" name="Line 22"/>
              <p:cNvSpPr>
                <a:spLocks noChangeShapeType="1"/>
              </p:cNvSpPr>
              <p:nvPr/>
            </p:nvSpPr>
            <p:spPr bwMode="auto">
              <a:xfrm>
                <a:off x="2290" y="1570"/>
                <a:ext cx="0" cy="154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44" name="Line 23"/>
              <p:cNvSpPr>
                <a:spLocks noChangeShapeType="1"/>
              </p:cNvSpPr>
              <p:nvPr/>
            </p:nvSpPr>
            <p:spPr bwMode="auto">
              <a:xfrm>
                <a:off x="1746" y="981"/>
                <a:ext cx="544" cy="58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45" name="Line 24"/>
              <p:cNvSpPr>
                <a:spLocks noChangeShapeType="1"/>
              </p:cNvSpPr>
              <p:nvPr/>
            </p:nvSpPr>
            <p:spPr bwMode="auto">
              <a:xfrm>
                <a:off x="3696" y="981"/>
                <a:ext cx="544" cy="58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46" name="Line 25"/>
              <p:cNvSpPr>
                <a:spLocks noChangeShapeType="1"/>
              </p:cNvSpPr>
              <p:nvPr/>
            </p:nvSpPr>
            <p:spPr bwMode="auto">
              <a:xfrm>
                <a:off x="1746" y="2523"/>
                <a:ext cx="544" cy="58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335" name="Line 26"/>
            <p:cNvSpPr>
              <a:spLocks noChangeShapeType="1"/>
            </p:cNvSpPr>
            <p:nvPr/>
          </p:nvSpPr>
          <p:spPr bwMode="auto">
            <a:xfrm>
              <a:off x="3696" y="2523"/>
              <a:ext cx="544" cy="58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6763" name="Line 27"/>
          <p:cNvSpPr>
            <a:spLocks noChangeShapeType="1"/>
          </p:cNvSpPr>
          <p:nvPr/>
        </p:nvSpPr>
        <p:spPr bwMode="auto">
          <a:xfrm>
            <a:off x="2771775" y="1557338"/>
            <a:ext cx="863600" cy="33845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6764" name="Line 28"/>
          <p:cNvSpPr>
            <a:spLocks noChangeShapeType="1"/>
          </p:cNvSpPr>
          <p:nvPr/>
        </p:nvSpPr>
        <p:spPr bwMode="auto">
          <a:xfrm>
            <a:off x="5867400" y="1557338"/>
            <a:ext cx="863600" cy="33845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6765" name="Text Box 29"/>
          <p:cNvSpPr txBox="1">
            <a:spLocks noChangeArrowheads="1"/>
          </p:cNvSpPr>
          <p:nvPr/>
        </p:nvSpPr>
        <p:spPr bwMode="auto">
          <a:xfrm>
            <a:off x="2411413" y="1341438"/>
            <a:ext cx="360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000000"/>
                </a:solidFill>
              </a:rPr>
              <a:t>A</a:t>
            </a:r>
            <a:endParaRPr lang="ru-RU" u="none">
              <a:solidFill>
                <a:srgbClr val="000000"/>
              </a:solidFill>
            </a:endParaRPr>
          </a:p>
        </p:txBody>
      </p:sp>
      <p:sp>
        <p:nvSpPr>
          <p:cNvPr id="116766" name="Text Box 30"/>
          <p:cNvSpPr txBox="1">
            <a:spLocks noChangeArrowheads="1"/>
          </p:cNvSpPr>
          <p:nvPr/>
        </p:nvSpPr>
        <p:spPr bwMode="auto">
          <a:xfrm>
            <a:off x="5867400" y="1196975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000000"/>
                </a:solidFill>
              </a:rPr>
              <a:t>B</a:t>
            </a:r>
            <a:endParaRPr lang="ru-RU" u="none">
              <a:solidFill>
                <a:srgbClr val="000000"/>
              </a:solidFill>
            </a:endParaRPr>
          </a:p>
        </p:txBody>
      </p:sp>
      <p:sp>
        <p:nvSpPr>
          <p:cNvPr id="116767" name="Text Box 31"/>
          <p:cNvSpPr txBox="1">
            <a:spLocks noChangeArrowheads="1"/>
          </p:cNvSpPr>
          <p:nvPr/>
        </p:nvSpPr>
        <p:spPr bwMode="auto">
          <a:xfrm>
            <a:off x="6804025" y="2349500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000000"/>
                </a:solidFill>
              </a:rPr>
              <a:t>C</a:t>
            </a:r>
            <a:endParaRPr lang="ru-RU" u="none">
              <a:solidFill>
                <a:srgbClr val="000000"/>
              </a:solidFill>
            </a:endParaRPr>
          </a:p>
        </p:txBody>
      </p:sp>
      <p:sp>
        <p:nvSpPr>
          <p:cNvPr id="116769" name="Text Box 33"/>
          <p:cNvSpPr txBox="1">
            <a:spLocks noChangeArrowheads="1"/>
          </p:cNvSpPr>
          <p:nvPr/>
        </p:nvSpPr>
        <p:spPr bwMode="auto">
          <a:xfrm>
            <a:off x="3276600" y="2420938"/>
            <a:ext cx="57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none">
                <a:solidFill>
                  <a:srgbClr val="000000"/>
                </a:solidFill>
              </a:rPr>
              <a:t>D</a:t>
            </a:r>
            <a:endParaRPr lang="ru-RU" u="none">
              <a:solidFill>
                <a:srgbClr val="000000"/>
              </a:solidFill>
            </a:endParaRPr>
          </a:p>
        </p:txBody>
      </p:sp>
      <p:sp>
        <p:nvSpPr>
          <p:cNvPr id="116770" name="Text Box 34"/>
          <p:cNvSpPr txBox="1">
            <a:spLocks noChangeArrowheads="1"/>
          </p:cNvSpPr>
          <p:nvPr/>
        </p:nvSpPr>
        <p:spPr bwMode="auto">
          <a:xfrm>
            <a:off x="2484438" y="3933825"/>
            <a:ext cx="3159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none">
                <a:solidFill>
                  <a:srgbClr val="000000"/>
                </a:solidFill>
              </a:rPr>
              <a:t>F</a:t>
            </a:r>
            <a:endParaRPr lang="ru-RU" u="none">
              <a:solidFill>
                <a:srgbClr val="000000"/>
              </a:solidFill>
            </a:endParaRPr>
          </a:p>
        </p:txBody>
      </p:sp>
      <p:sp>
        <p:nvSpPr>
          <p:cNvPr id="116771" name="Text Box 35"/>
          <p:cNvSpPr txBox="1">
            <a:spLocks noChangeArrowheads="1"/>
          </p:cNvSpPr>
          <p:nvPr/>
        </p:nvSpPr>
        <p:spPr bwMode="auto">
          <a:xfrm>
            <a:off x="3419475" y="4941888"/>
            <a:ext cx="341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none">
                <a:solidFill>
                  <a:srgbClr val="000000"/>
                </a:solidFill>
              </a:rPr>
              <a:t>R</a:t>
            </a:r>
            <a:endParaRPr lang="ru-RU" u="none">
              <a:solidFill>
                <a:srgbClr val="000000"/>
              </a:solidFill>
            </a:endParaRPr>
          </a:p>
        </p:txBody>
      </p:sp>
      <p:sp>
        <p:nvSpPr>
          <p:cNvPr id="116772" name="Text Box 36"/>
          <p:cNvSpPr txBox="1">
            <a:spLocks noChangeArrowheads="1"/>
          </p:cNvSpPr>
          <p:nvPr/>
        </p:nvSpPr>
        <p:spPr bwMode="auto">
          <a:xfrm>
            <a:off x="6732588" y="4868863"/>
            <a:ext cx="327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none">
                <a:solidFill>
                  <a:srgbClr val="000000"/>
                </a:solidFill>
              </a:rPr>
              <a:t>E</a:t>
            </a:r>
            <a:endParaRPr lang="ru-RU" u="none">
              <a:solidFill>
                <a:srgbClr val="000000"/>
              </a:solidFill>
            </a:endParaRPr>
          </a:p>
        </p:txBody>
      </p:sp>
      <p:sp>
        <p:nvSpPr>
          <p:cNvPr id="116773" name="Text Box 37"/>
          <p:cNvSpPr txBox="1">
            <a:spLocks noChangeArrowheads="1"/>
          </p:cNvSpPr>
          <p:nvPr/>
        </p:nvSpPr>
        <p:spPr bwMode="auto">
          <a:xfrm>
            <a:off x="5940425" y="3716338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none">
                <a:solidFill>
                  <a:srgbClr val="000000"/>
                </a:solidFill>
              </a:rPr>
              <a:t>L</a:t>
            </a:r>
            <a:endParaRPr lang="ru-RU" u="none">
              <a:solidFill>
                <a:srgbClr val="000000"/>
              </a:solidFill>
            </a:endParaRPr>
          </a:p>
        </p:txBody>
      </p:sp>
      <p:sp>
        <p:nvSpPr>
          <p:cNvPr id="116777" name="Text Box 41"/>
          <p:cNvSpPr txBox="1">
            <a:spLocks noChangeArrowheads="1"/>
          </p:cNvSpPr>
          <p:nvPr/>
        </p:nvSpPr>
        <p:spPr bwMode="auto">
          <a:xfrm>
            <a:off x="1763713" y="404813"/>
            <a:ext cx="5472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u="none">
                <a:solidFill>
                  <a:srgbClr val="FF3399"/>
                </a:solidFill>
              </a:rPr>
              <a:t>СЕЧЕНИЕ ПРЯМОУГОЛЬНОЙ ПРИЗМЫ</a:t>
            </a:r>
          </a:p>
        </p:txBody>
      </p:sp>
      <p:sp>
        <p:nvSpPr>
          <p:cNvPr id="116778" name="Line 42"/>
          <p:cNvSpPr>
            <a:spLocks noChangeShapeType="1"/>
          </p:cNvSpPr>
          <p:nvPr/>
        </p:nvSpPr>
        <p:spPr bwMode="auto">
          <a:xfrm flipH="1">
            <a:off x="1042988" y="836613"/>
            <a:ext cx="6337300" cy="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6779" name="Line 43"/>
          <p:cNvSpPr>
            <a:spLocks noChangeShapeType="1"/>
          </p:cNvSpPr>
          <p:nvPr/>
        </p:nvSpPr>
        <p:spPr bwMode="auto">
          <a:xfrm>
            <a:off x="1042988" y="836613"/>
            <a:ext cx="0" cy="1655762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6780" name="Line 44"/>
          <p:cNvSpPr>
            <a:spLocks noChangeShapeType="1"/>
          </p:cNvSpPr>
          <p:nvPr/>
        </p:nvSpPr>
        <p:spPr bwMode="auto">
          <a:xfrm>
            <a:off x="1042988" y="2492375"/>
            <a:ext cx="3600450" cy="865188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6781" name="Line 45"/>
          <p:cNvSpPr>
            <a:spLocks noChangeShapeType="1"/>
          </p:cNvSpPr>
          <p:nvPr/>
        </p:nvSpPr>
        <p:spPr bwMode="auto">
          <a:xfrm flipH="1">
            <a:off x="1042988" y="836613"/>
            <a:ext cx="6337300" cy="0"/>
          </a:xfrm>
          <a:prstGeom prst="line">
            <a:avLst/>
          </a:prstGeom>
          <a:noFill/>
          <a:ln w="28575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6782" name="Line 46"/>
          <p:cNvSpPr>
            <a:spLocks noChangeShapeType="1"/>
          </p:cNvSpPr>
          <p:nvPr/>
        </p:nvSpPr>
        <p:spPr bwMode="auto">
          <a:xfrm>
            <a:off x="1042988" y="836613"/>
            <a:ext cx="0" cy="1655762"/>
          </a:xfrm>
          <a:prstGeom prst="line">
            <a:avLst/>
          </a:prstGeom>
          <a:noFill/>
          <a:ln w="28575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6783" name="Line 47"/>
          <p:cNvSpPr>
            <a:spLocks noChangeShapeType="1"/>
          </p:cNvSpPr>
          <p:nvPr/>
        </p:nvSpPr>
        <p:spPr bwMode="auto">
          <a:xfrm>
            <a:off x="1042988" y="2492375"/>
            <a:ext cx="3600450" cy="865188"/>
          </a:xfrm>
          <a:prstGeom prst="line">
            <a:avLst/>
          </a:prstGeom>
          <a:noFill/>
          <a:ln w="28575">
            <a:solidFill>
              <a:srgbClr val="FF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6786" name="Text Box 50"/>
          <p:cNvSpPr txBox="1">
            <a:spLocks noChangeArrowheads="1"/>
          </p:cNvSpPr>
          <p:nvPr/>
        </p:nvSpPr>
        <p:spPr bwMode="auto">
          <a:xfrm>
            <a:off x="7235825" y="1916113"/>
            <a:ext cx="165735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4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u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u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остроить </a:t>
            </a:r>
            <a:r>
              <a:rPr lang="ru-RU" u="none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сечение через два ребра, не лежащих в одной плоскости</a:t>
            </a: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6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6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6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6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6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6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6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6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6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16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16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16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6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16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16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16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250" autoRev="1" fill="hold"/>
                                        <p:tgtEl>
                                          <p:spTgt spid="116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7" dur="250" autoRev="1" fill="hold"/>
                                        <p:tgtEl>
                                          <p:spTgt spid="116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8" dur="250" autoRev="1" fill="hold"/>
                                        <p:tgtEl>
                                          <p:spTgt spid="116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250" autoRev="1" fill="hold"/>
                                        <p:tgtEl>
                                          <p:spTgt spid="116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250" autoRev="1" fill="hold"/>
                                        <p:tgtEl>
                                          <p:spTgt spid="116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3" dur="250" autoRev="1" fill="hold"/>
                                        <p:tgtEl>
                                          <p:spTgt spid="116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4" dur="250" autoRev="1" fill="hold"/>
                                        <p:tgtEl>
                                          <p:spTgt spid="116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50" autoRev="1" fill="hold"/>
                                        <p:tgtEl>
                                          <p:spTgt spid="116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116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16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16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76" grpId="0" animBg="1"/>
      <p:bldP spid="116763" grpId="0" animBg="1"/>
      <p:bldP spid="116764" grpId="0" animBg="1"/>
      <p:bldP spid="116765" grpId="0"/>
      <p:bldP spid="116766" grpId="0"/>
      <p:bldP spid="116767" grpId="0"/>
      <p:bldP spid="116769" grpId="0"/>
      <p:bldP spid="116770" grpId="0"/>
      <p:bldP spid="116771" grpId="0"/>
      <p:bldP spid="116772" grpId="0"/>
      <p:bldP spid="116773" grpId="0"/>
      <p:bldP spid="116777" grpId="0" build="allAtOnce"/>
      <p:bldP spid="116778" grpId="0" animBg="1"/>
      <p:bldP spid="116779" grpId="0" animBg="1"/>
      <p:bldP spid="116780" grpId="0" animBg="1"/>
      <p:bldP spid="116781" grpId="0" animBg="1"/>
      <p:bldP spid="116782" grpId="0" animBg="1"/>
      <p:bldP spid="11678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200025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Верно ли построено сечение?</a:t>
            </a:r>
            <a:r>
              <a:rPr lang="ru-RU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Ответьте на вопрос по рисункам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а), б), в).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1" name="Picture 2" descr="http://festival.1september.ru/articles/212754/img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496"/>
            <a:ext cx="2555875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 descr="http://festival.1september.ru/articles/212754/img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2928934"/>
            <a:ext cx="2857500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6" descr="http://festival.1september.ru/articles/212754/img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2928934"/>
            <a:ext cx="3024187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Выводы: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2136339"/>
            <a:ext cx="80724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Сечение пространственного тела-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это фигура, получившаяся в пересечении тела с плоскостью. </a:t>
            </a:r>
          </a:p>
          <a:p>
            <a:pPr>
              <a:defRPr/>
            </a:pP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Сечение выпуклого многогранника-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это выпуклый плоский многоугольник, вершины которого в общем случае являются точками пересечения секущей плоскости с ребрами многогранника, а стороны-  его гранями.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179</Words>
  <Application>Microsoft Office PowerPoint</Application>
  <PresentationFormat>Экран (4:3)</PresentationFormat>
  <Paragraphs>41</Paragraphs>
  <Slides>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К1 – 14, К2 - 14</vt:lpstr>
      <vt:lpstr>Слайд 2</vt:lpstr>
      <vt:lpstr>Слайд 3</vt:lpstr>
      <vt:lpstr>Слайд 4</vt:lpstr>
      <vt:lpstr>Слайд 5</vt:lpstr>
      <vt:lpstr>Слайд 6</vt:lpstr>
      <vt:lpstr>Верно ли построено сечение? Ответьте на вопрос по рисункам  а), б), в).</vt:lpstr>
      <vt:lpstr>Выводы: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К1 – 14, К2 - 14</dc:title>
  <dc:creator>Влад</dc:creator>
  <cp:lastModifiedBy>Влад</cp:lastModifiedBy>
  <cp:revision>8</cp:revision>
  <dcterms:created xsi:type="dcterms:W3CDTF">2016-01-31T10:27:20Z</dcterms:created>
  <dcterms:modified xsi:type="dcterms:W3CDTF">2016-01-31T11:53:55Z</dcterms:modified>
</cp:coreProperties>
</file>