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8CFC-76C4-4D44-813A-1E8F6EEC14E8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D0CF-7909-43AD-B848-66B8F9AFB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90047-87B0-4603-B7BC-3DD366C7C859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4D90-4410-449A-881F-FDDA89FE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232A-ECE1-4A2D-B7BB-6FF673486414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07C7-7BAA-4F86-AC14-2E355A71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2F83-5241-4729-8317-9EB92C0DB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BEDE-8952-4D63-B0C2-993C8080ABDC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D320-CAF3-494E-8975-A17D2522D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4CE7-C659-4304-AEF4-8E1B0713FF6D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357BF-5DA7-4086-99F8-3AFCD8F78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D35F-4372-4244-8C12-4091FDCE5050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2F0C-E491-49AB-BFF8-FA7C71FE2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C50-313B-471B-B29C-4CEE9C780615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8312-AE5D-4E34-831C-BC1D8D9F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EFC4-2B90-4E04-AA20-96CDD021797E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A8F6-5508-4F9E-8996-6B2EF0C06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4239-F9B9-4A59-BAD2-89F75AAD950A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CE28-4A1B-4F9D-A99A-398176C69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114C8-EE1C-4831-AA90-21458F950B5B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1561-51EB-479A-8B2D-A820BC499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07CE7-BC47-4D41-8669-6BCFEE68FB69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2FB0-13A9-4341-8D6B-BEE08E3F1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476005-25ED-4539-9DC6-89DCE83917C0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594B19-8BBA-4101-A983-146DFD924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2000" t="49000" r="50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5632450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28688" y="1571625"/>
            <a:ext cx="6000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57875" y="214313"/>
            <a:ext cx="31432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Если теорему так и не смогли доказать, она становится аксиомой.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Евклид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3501008"/>
            <a:ext cx="2473498" cy="3046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Геометрия. 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Урок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Ведринцева О.С.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38" y="4429125"/>
            <a:ext cx="3786187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 СОШ № 31 г Краснодара </a:t>
            </a:r>
          </a:p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Шеремета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00188" y="785813"/>
            <a:ext cx="600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4643438" y="2357438"/>
            <a:ext cx="4286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А2. Если две точки прямой лежат в плоскости, то все точки прямой лежат в этой плоскости</a:t>
            </a:r>
          </a:p>
        </p:txBody>
      </p:sp>
      <p:sp>
        <p:nvSpPr>
          <p:cNvPr id="4" name="Блок-схема: данные 3"/>
          <p:cNvSpPr/>
          <p:nvPr/>
        </p:nvSpPr>
        <p:spPr>
          <a:xfrm>
            <a:off x="285750" y="2786063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>
            <a:off x="2714625" y="371475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071563" y="3071813"/>
            <a:ext cx="2286000" cy="1214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анные 4"/>
          <p:cNvSpPr/>
          <p:nvPr/>
        </p:nvSpPr>
        <p:spPr>
          <a:xfrm>
            <a:off x="214313" y="3357563"/>
            <a:ext cx="2500312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1625" y="428625"/>
            <a:ext cx="6000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4714875" y="2071688"/>
            <a:ext cx="42148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А3. Если две плоскости имеют общую  точку, то  они имеют общую прямую, на которой лежат все общие точки этих плоскостей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Блок-схема: данные 3"/>
          <p:cNvSpPr/>
          <p:nvPr/>
        </p:nvSpPr>
        <p:spPr>
          <a:xfrm rot="8992932">
            <a:off x="1571625" y="1712913"/>
            <a:ext cx="1500188" cy="438943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данные 5"/>
          <p:cNvSpPr/>
          <p:nvPr/>
        </p:nvSpPr>
        <p:spPr>
          <a:xfrm>
            <a:off x="2214563" y="3357563"/>
            <a:ext cx="2357437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4357688"/>
            <a:ext cx="539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1714500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2428875" y="400050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643063" y="3929063"/>
            <a:ext cx="1643062" cy="5000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 animBg="1"/>
      <p:bldP spid="6" grpId="0" animBg="1"/>
      <p:bldP spid="7" grpId="0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Блок-схема: данные 40"/>
          <p:cNvSpPr/>
          <p:nvPr/>
        </p:nvSpPr>
        <p:spPr>
          <a:xfrm>
            <a:off x="3144838" y="3878263"/>
            <a:ext cx="2857500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144963" y="4021138"/>
            <a:ext cx="1071562" cy="1357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Блок-схема: данные 39"/>
          <p:cNvSpPr/>
          <p:nvPr/>
        </p:nvSpPr>
        <p:spPr>
          <a:xfrm>
            <a:off x="144463" y="3878263"/>
            <a:ext cx="2857500" cy="1643062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6850" y="182563"/>
            <a:ext cx="8820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Аксиомы стереометрии описывают: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1208088" y="43815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639888" y="51736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928813" y="43084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00188" y="11430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А1.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86250" y="11430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А2.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215188" y="1143000"/>
            <a:ext cx="766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А3.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03263" y="4308475"/>
            <a:ext cx="43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216150" y="4021138"/>
            <a:ext cx="433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855788" y="5029200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15900" y="4949825"/>
            <a:ext cx="579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600" b="1" i="1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14313" y="1857375"/>
            <a:ext cx="2736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задания плоскости</a:t>
            </a:r>
            <a:endParaRPr lang="ru-RU" sz="2800" b="1" i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216275" y="5021263"/>
            <a:ext cx="59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4359275" y="49498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4930775" y="42354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002213" y="409257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4930775" y="4735513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928938" y="1857375"/>
            <a:ext cx="31686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прямой и плоскости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119813" y="1857375"/>
            <a:ext cx="3024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плоскостей</a:t>
            </a:r>
          </a:p>
        </p:txBody>
      </p:sp>
      <p:sp>
        <p:nvSpPr>
          <p:cNvPr id="42" name="Блок-схема: данные 41"/>
          <p:cNvSpPr/>
          <p:nvPr/>
        </p:nvSpPr>
        <p:spPr>
          <a:xfrm>
            <a:off x="6430963" y="4235450"/>
            <a:ext cx="1427162" cy="1236663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Блок-схема: данные 42"/>
          <p:cNvSpPr/>
          <p:nvPr/>
        </p:nvSpPr>
        <p:spPr>
          <a:xfrm rot="8992932">
            <a:off x="7172325" y="3379788"/>
            <a:ext cx="1017588" cy="2854325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Блок-схема: данные 43"/>
          <p:cNvSpPr/>
          <p:nvPr/>
        </p:nvSpPr>
        <p:spPr>
          <a:xfrm>
            <a:off x="7573963" y="4235450"/>
            <a:ext cx="1344612" cy="1236663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502400" y="4806950"/>
            <a:ext cx="307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073900" y="3306763"/>
            <a:ext cx="24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Блок-схема: узел 46"/>
          <p:cNvSpPr/>
          <p:nvPr/>
        </p:nvSpPr>
        <p:spPr>
          <a:xfrm>
            <a:off x="7643813" y="4714875"/>
            <a:ext cx="142875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6643688" y="4643438"/>
            <a:ext cx="2143125" cy="4286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3813" grpId="0" animBg="1"/>
      <p:bldP spid="40" grpId="0" animBg="1"/>
      <p:bldP spid="33794" grpId="0"/>
      <p:bldP spid="33795" grpId="0" animBg="1"/>
      <p:bldP spid="33796" grpId="0" animBg="1"/>
      <p:bldP spid="33797" grpId="0" animBg="1"/>
      <p:bldP spid="33798" grpId="0"/>
      <p:bldP spid="33799" grpId="0"/>
      <p:bldP spid="33800" grpId="0"/>
      <p:bldP spid="33801" grpId="0"/>
      <p:bldP spid="33802" grpId="0"/>
      <p:bldP spid="33803" grpId="0"/>
      <p:bldP spid="33805" grpId="0"/>
      <p:bldP spid="33806" grpId="0"/>
      <p:bldP spid="33807" grpId="0"/>
      <p:bldP spid="33808" grpId="0" animBg="1"/>
      <p:bldP spid="33809" grpId="0" animBg="1"/>
      <p:bldP spid="33810" grpId="0"/>
      <p:bldP spid="33811" grpId="0"/>
      <p:bldP spid="33830" grpId="0"/>
      <p:bldP spid="42" grpId="0" animBg="1"/>
      <p:bldP spid="43" grpId="0" animBg="1"/>
      <p:bldP spid="44" grpId="0" animBg="1"/>
      <p:bldP spid="45" grpId="0"/>
      <p:bldP spid="46" grpId="0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прямой и плоскости.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5750" y="1000125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Прямая лежит в плоскости.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57500" y="1000125"/>
            <a:ext cx="3168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Прямая пересекает плоскость.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215063" y="1000125"/>
            <a:ext cx="266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Прямая не пересекает плоскость.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5643563"/>
            <a:ext cx="2484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Множество общих точек.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786063" y="5643563"/>
            <a:ext cx="27368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Единственная общая точка.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832475" y="5643563"/>
            <a:ext cx="3311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Нет общих точек.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250825" y="2781300"/>
            <a:ext cx="2376488" cy="1008063"/>
          </a:xfrm>
          <a:prstGeom prst="parallelogram">
            <a:avLst>
              <a:gd name="adj" fmla="val 58937"/>
            </a:avLst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071563" y="3071813"/>
            <a:ext cx="86360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95288" y="3357563"/>
            <a:ext cx="319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</a:t>
            </a:r>
            <a:endParaRPr lang="ru-RU" sz="2000" b="1" i="1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571625" y="2928938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endParaRPr lang="ru-RU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000375" y="2786063"/>
            <a:ext cx="2447925" cy="1081087"/>
          </a:xfrm>
          <a:prstGeom prst="parallelogram">
            <a:avLst>
              <a:gd name="adj" fmla="val 56608"/>
            </a:avLst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203575" y="3429000"/>
            <a:ext cx="439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</a:t>
            </a:r>
            <a:endParaRPr lang="ru-RU" sz="2000" b="1" i="1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3902075" y="2286000"/>
            <a:ext cx="165100" cy="998538"/>
          </a:xfrm>
          <a:custGeom>
            <a:avLst/>
            <a:gdLst>
              <a:gd name="T0" fmla="*/ 0 w 104"/>
              <a:gd name="T1" fmla="*/ 0 h 629"/>
              <a:gd name="T2" fmla="*/ 2147483647 w 104"/>
              <a:gd name="T3" fmla="*/ 2147483647 h 629"/>
              <a:gd name="T4" fmla="*/ 0 60000 65536"/>
              <a:gd name="T5" fmla="*/ 0 60000 65536"/>
              <a:gd name="T6" fmla="*/ 0 w 104"/>
              <a:gd name="T7" fmla="*/ 0 h 629"/>
              <a:gd name="T8" fmla="*/ 104 w 104"/>
              <a:gd name="T9" fmla="*/ 629 h 6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" h="629">
                <a:moveTo>
                  <a:pt x="0" y="0"/>
                </a:moveTo>
                <a:lnTo>
                  <a:pt x="104" y="629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067175" y="3141663"/>
            <a:ext cx="144463" cy="7921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211638" y="3933825"/>
            <a:ext cx="144462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3995738" y="3141663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284663" y="4076700"/>
            <a:ext cx="576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214813" y="2928938"/>
            <a:ext cx="576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6143625" y="2786063"/>
            <a:ext cx="2533650" cy="1152525"/>
          </a:xfrm>
          <a:prstGeom prst="parallelogram">
            <a:avLst>
              <a:gd name="adj" fmla="val 60916"/>
            </a:avLst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429375" y="3429000"/>
            <a:ext cx="55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6300788" y="2492375"/>
            <a:ext cx="2447925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8640763" y="2143125"/>
            <a:ext cx="50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0" y="4786313"/>
            <a:ext cx="230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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928938" y="4786313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∩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 М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929313" y="4714875"/>
            <a:ext cx="2808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⊄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endParaRPr 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  <p:bldP spid="34823" grpId="0"/>
      <p:bldP spid="34824" grpId="0"/>
      <p:bldP spid="34825" grpId="0" animBg="1"/>
      <p:bldP spid="34826" grpId="0" animBg="1"/>
      <p:bldP spid="34827" grpId="0"/>
      <p:bldP spid="34828" grpId="0"/>
      <p:bldP spid="34829" grpId="0" animBg="1"/>
      <p:bldP spid="34830" grpId="0"/>
      <p:bldP spid="34831" grpId="0" animBg="1"/>
      <p:bldP spid="34832" grpId="0" animBg="1"/>
      <p:bldP spid="34833" grpId="0" animBg="1"/>
      <p:bldP spid="34834" grpId="0" animBg="1"/>
      <p:bldP spid="34835" grpId="0"/>
      <p:bldP spid="34837" grpId="0" animBg="1"/>
      <p:bldP spid="34838" grpId="0"/>
      <p:bldP spid="34839" grpId="0" animBg="1"/>
      <p:bldP spid="34840" grpId="0"/>
      <p:bldP spid="34841" grpId="0"/>
      <p:bldP spid="34842" grpId="0"/>
      <p:bldP spid="348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9471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3078" name="Rectangle 1947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58" name="Заголовок 1945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3080" name="Parallelogram 19459"/>
          <p:cNvSpPr>
            <a:spLocks noChangeArrowheads="1"/>
          </p:cNvSpPr>
          <p:nvPr/>
        </p:nvSpPr>
        <p:spPr bwMode="auto">
          <a:xfrm>
            <a:off x="755650" y="3357563"/>
            <a:ext cx="5183188" cy="1944687"/>
          </a:xfrm>
          <a:prstGeom prst="parallelogram">
            <a:avLst>
              <a:gd name="adj" fmla="val 6663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5606" name="Object 7"/>
          <p:cNvGraphicFramePr>
            <a:graphicFrameLocks noChangeAspect="1"/>
          </p:cNvGraphicFramePr>
          <p:nvPr/>
        </p:nvGraphicFramePr>
        <p:xfrm>
          <a:off x="1258888" y="4652963"/>
          <a:ext cx="809625" cy="539750"/>
        </p:xfrm>
        <a:graphic>
          <a:graphicData uri="http://schemas.openxmlformats.org/presentationml/2006/ole">
            <p:oleObj spid="_x0000_s3074" name="Формула" r:id="rId3" imgW="152280" imgH="139680" progId="Equation.3">
              <p:embed/>
            </p:oleObj>
          </a:graphicData>
        </a:graphic>
      </p:graphicFrame>
      <p:sp>
        <p:nvSpPr>
          <p:cNvPr id="25607" name="Oval 19463"/>
          <p:cNvSpPr>
            <a:spLocks noChangeArrowheads="1"/>
          </p:cNvSpPr>
          <p:nvPr/>
        </p:nvSpPr>
        <p:spPr bwMode="auto">
          <a:xfrm>
            <a:off x="2700338" y="4005263"/>
            <a:ext cx="157162" cy="13811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5" name="TextBox 19464"/>
          <p:cNvSpPr txBox="1">
            <a:spLocks noChangeArrowheads="1"/>
          </p:cNvSpPr>
          <p:nvPr/>
        </p:nvSpPr>
        <p:spPr bwMode="auto">
          <a:xfrm>
            <a:off x="2843213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5609" name="Oval 19465"/>
          <p:cNvSpPr>
            <a:spLocks noChangeArrowheads="1"/>
          </p:cNvSpPr>
          <p:nvPr/>
        </p:nvSpPr>
        <p:spPr bwMode="auto">
          <a:xfrm>
            <a:off x="4213225" y="2349500"/>
            <a:ext cx="144463" cy="1508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7" name="TextBox 19466"/>
          <p:cNvSpPr txBox="1">
            <a:spLocks noChangeArrowheads="1"/>
          </p:cNvSpPr>
          <p:nvPr/>
        </p:nvSpPr>
        <p:spPr bwMode="auto">
          <a:xfrm>
            <a:off x="4356100" y="2135188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С</a:t>
            </a:r>
          </a:p>
        </p:txBody>
      </p:sp>
      <p:graphicFrame>
        <p:nvGraphicFramePr>
          <p:cNvPr id="25611" name="Object 12"/>
          <p:cNvGraphicFramePr>
            <a:graphicFrameLocks noChangeAspect="1"/>
          </p:cNvGraphicFramePr>
          <p:nvPr>
            <p:ph idx="4294967295"/>
          </p:nvPr>
        </p:nvGraphicFramePr>
        <p:xfrm>
          <a:off x="6715125" y="2714625"/>
          <a:ext cx="1895475" cy="855663"/>
        </p:xfrm>
        <a:graphic>
          <a:graphicData uri="http://schemas.openxmlformats.org/presentationml/2006/ole">
            <p:oleObj spid="_x0000_s3075" name="Формула" r:id="rId4" imgW="393480" imgH="177480" progId="Equation.3">
              <p:embed/>
            </p:oleObj>
          </a:graphicData>
        </a:graphic>
      </p:graphicFrame>
      <p:graphicFrame>
        <p:nvGraphicFramePr>
          <p:cNvPr id="25612" name="Object 14"/>
          <p:cNvGraphicFramePr>
            <a:graphicFrameLocks noChangeAspect="1"/>
          </p:cNvGraphicFramePr>
          <p:nvPr/>
        </p:nvGraphicFramePr>
        <p:xfrm>
          <a:off x="6715125" y="4286250"/>
          <a:ext cx="1955800" cy="855663"/>
        </p:xfrm>
        <a:graphic>
          <a:graphicData uri="http://schemas.openxmlformats.org/presentationml/2006/ole">
            <p:oleObj spid="_x0000_s3076" name="Формула" r:id="rId5" imgW="4060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19458" grpId="0"/>
      <p:bldP spid="25607" grpId="0" animBg="1"/>
      <p:bldP spid="19465" grpId="0"/>
      <p:bldP spid="25609" grpId="0" animBg="1"/>
      <p:bldP spid="194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Straight Connector 22541"/>
          <p:cNvSpPr>
            <a:spLocks noChangeShapeType="1"/>
          </p:cNvSpPr>
          <p:nvPr/>
        </p:nvSpPr>
        <p:spPr bwMode="auto">
          <a:xfrm flipH="1">
            <a:off x="2000250" y="4000500"/>
            <a:ext cx="642938" cy="1285875"/>
          </a:xfrm>
          <a:prstGeom prst="line">
            <a:avLst/>
          </a:prstGeom>
          <a:noFill/>
          <a:ln w="57150" algn="ctr">
            <a:solidFill>
              <a:srgbClr val="99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Straight Connector 22542"/>
          <p:cNvSpPr>
            <a:spLocks noChangeShapeType="1"/>
          </p:cNvSpPr>
          <p:nvPr/>
        </p:nvSpPr>
        <p:spPr bwMode="auto">
          <a:xfrm flipH="1">
            <a:off x="1500188" y="5286375"/>
            <a:ext cx="500062" cy="1071563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Parallelogram 22532"/>
          <p:cNvSpPr>
            <a:spLocks noChangeArrowheads="1"/>
          </p:cNvSpPr>
          <p:nvPr/>
        </p:nvSpPr>
        <p:spPr bwMode="auto">
          <a:xfrm>
            <a:off x="614363" y="3357563"/>
            <a:ext cx="5183187" cy="1944687"/>
          </a:xfrm>
          <a:prstGeom prst="parallelogram">
            <a:avLst>
              <a:gd name="adj" fmla="val 66633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7661" name="Straight Connector 22540"/>
          <p:cNvSpPr>
            <a:spLocks noChangeShapeType="1"/>
          </p:cNvSpPr>
          <p:nvPr/>
        </p:nvSpPr>
        <p:spPr bwMode="auto">
          <a:xfrm flipH="1">
            <a:off x="2630488" y="2492375"/>
            <a:ext cx="720725" cy="1512888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0" name="Rectangle 22529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7" name="Rectangle 2253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4" name="Shape 2253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чертеж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117600" y="4652963"/>
          <a:ext cx="809625" cy="539750"/>
        </p:xfrm>
        <a:graphic>
          <a:graphicData uri="http://schemas.openxmlformats.org/presentationml/2006/ole">
            <p:oleObj spid="_x0000_s4098" name="Формула" r:id="rId3" imgW="152280" imgH="139680" progId="Equation.3">
              <p:embed/>
            </p:oleObj>
          </a:graphicData>
        </a:graphic>
      </p:graphicFrame>
      <p:sp>
        <p:nvSpPr>
          <p:cNvPr id="4106" name="Oval 22534"/>
          <p:cNvSpPr>
            <a:spLocks noChangeArrowheads="1"/>
          </p:cNvSpPr>
          <p:nvPr/>
        </p:nvSpPr>
        <p:spPr bwMode="auto">
          <a:xfrm>
            <a:off x="2559050" y="4005263"/>
            <a:ext cx="73025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6" name="TextBox 22535"/>
          <p:cNvSpPr txBox="1">
            <a:spLocks noChangeArrowheads="1"/>
          </p:cNvSpPr>
          <p:nvPr/>
        </p:nvSpPr>
        <p:spPr bwMode="auto">
          <a:xfrm>
            <a:off x="2701925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4108" name="Oval 22536"/>
          <p:cNvSpPr>
            <a:spLocks noChangeArrowheads="1"/>
          </p:cNvSpPr>
          <p:nvPr/>
        </p:nvSpPr>
        <p:spPr bwMode="auto">
          <a:xfrm>
            <a:off x="2559050" y="3933825"/>
            <a:ext cx="146050" cy="1460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8" name="TextBox 22537"/>
          <p:cNvSpPr txBox="1">
            <a:spLocks noChangeArrowheads="1"/>
          </p:cNvSpPr>
          <p:nvPr/>
        </p:nvSpPr>
        <p:spPr bwMode="auto">
          <a:xfrm>
            <a:off x="4214813" y="2135188"/>
            <a:ext cx="387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>
            <p:ph idx="4294967295"/>
          </p:nvPr>
        </p:nvGraphicFramePr>
        <p:xfrm>
          <a:off x="6429375" y="1928813"/>
          <a:ext cx="1895475" cy="695325"/>
        </p:xfrm>
        <a:graphic>
          <a:graphicData uri="http://schemas.openxmlformats.org/presentationml/2006/ole">
            <p:oleObj spid="_x0000_s4099" name="Формула" r:id="rId4" imgW="380880" imgH="139680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396038" y="2924175"/>
          <a:ext cx="2566987" cy="855663"/>
        </p:xfrm>
        <a:graphic>
          <a:graphicData uri="http://schemas.openxmlformats.org/presentationml/2006/ole">
            <p:oleObj spid="_x0000_s4100" name="Формула" r:id="rId5" imgW="533160" imgH="177480" progId="Equation.3">
              <p:embed/>
            </p:oleObj>
          </a:graphicData>
        </a:graphic>
      </p:graphicFrame>
      <p:sp>
        <p:nvSpPr>
          <p:cNvPr id="27664" name="Straight Connector 22543"/>
          <p:cNvSpPr>
            <a:spLocks noChangeShapeType="1"/>
          </p:cNvSpPr>
          <p:nvPr/>
        </p:nvSpPr>
        <p:spPr bwMode="auto">
          <a:xfrm flipV="1">
            <a:off x="1909763" y="4149725"/>
            <a:ext cx="3025775" cy="79216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Straight Connector 22544"/>
          <p:cNvSpPr>
            <a:spLocks noChangeShapeType="1"/>
          </p:cNvSpPr>
          <p:nvPr/>
        </p:nvSpPr>
        <p:spPr bwMode="auto">
          <a:xfrm flipV="1">
            <a:off x="3500438" y="2500313"/>
            <a:ext cx="2219325" cy="495300"/>
          </a:xfrm>
          <a:prstGeom prst="line">
            <a:avLst/>
          </a:prstGeom>
          <a:noFill/>
          <a:ln w="57150" algn="ctr">
            <a:solidFill>
              <a:srgbClr val="00A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TextBox 22545"/>
          <p:cNvSpPr txBox="1">
            <a:spLocks noChangeArrowheads="1"/>
          </p:cNvSpPr>
          <p:nvPr/>
        </p:nvSpPr>
        <p:spPr bwMode="auto">
          <a:xfrm>
            <a:off x="2630488" y="2420938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2547" name="TextBox 22546"/>
          <p:cNvSpPr txBox="1">
            <a:spLocks noChangeArrowheads="1"/>
          </p:cNvSpPr>
          <p:nvPr/>
        </p:nvSpPr>
        <p:spPr bwMode="auto">
          <a:xfrm>
            <a:off x="4143375" y="4221163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6429375" y="4000500"/>
          <a:ext cx="1831975" cy="758825"/>
        </p:xfrm>
        <a:graphic>
          <a:graphicData uri="http://schemas.openxmlformats.org/presentationml/2006/ole">
            <p:oleObj spid="_x0000_s4101" name="Формула" r:id="rId6" imgW="3682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  <p:bldP spid="27663" grpId="0" animBg="1"/>
      <p:bldP spid="27653" grpId="0" animBg="1"/>
      <p:bldP spid="27661" grpId="0" animBg="1"/>
      <p:bldP spid="4104" grpId="0"/>
      <p:bldP spid="4106" grpId="0" animBg="1"/>
      <p:bldP spid="22536" grpId="0"/>
      <p:bldP spid="4108" grpId="0" animBg="1"/>
      <p:bldP spid="22538" grpId="0"/>
      <p:bldP spid="27664" grpId="0" animBg="1"/>
      <p:bldP spid="27665" grpId="0" animBg="1"/>
      <p:bldP spid="22546" grpId="0"/>
      <p:bldP spid="225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3553"/>
          <p:cNvSpPr>
            <a:spLocks noChangeArrowheads="1"/>
          </p:cNvSpPr>
          <p:nvPr/>
        </p:nvSpPr>
        <p:spPr bwMode="auto">
          <a:xfrm>
            <a:off x="285750" y="1785938"/>
            <a:ext cx="6156325" cy="4514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7" name="Rectangle 23554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8" name="Shape 2355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28677" name="Parallelogram 23556"/>
          <p:cNvSpPr>
            <a:spLocks noChangeArrowheads="1"/>
          </p:cNvSpPr>
          <p:nvPr/>
        </p:nvSpPr>
        <p:spPr bwMode="auto">
          <a:xfrm>
            <a:off x="468313" y="2420938"/>
            <a:ext cx="5183187" cy="1944687"/>
          </a:xfrm>
          <a:prstGeom prst="parallelogram">
            <a:avLst>
              <a:gd name="adj" fmla="val 6663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63713" y="5589588"/>
          <a:ext cx="809625" cy="539750"/>
        </p:xfrm>
        <a:graphic>
          <a:graphicData uri="http://schemas.openxmlformats.org/presentationml/2006/ole">
            <p:oleObj spid="_x0000_s5122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28679" name="Object 11"/>
          <p:cNvGraphicFramePr>
            <a:graphicFrameLocks noChangeAspect="1"/>
          </p:cNvGraphicFramePr>
          <p:nvPr>
            <p:ph idx="4294967295"/>
          </p:nvPr>
        </p:nvGraphicFramePr>
        <p:xfrm>
          <a:off x="6357938" y="2714625"/>
          <a:ext cx="2520950" cy="823913"/>
        </p:xfrm>
        <a:graphic>
          <a:graphicData uri="http://schemas.openxmlformats.org/presentationml/2006/ole">
            <p:oleObj spid="_x0000_s5123" name="Формула" r:id="rId4" imgW="622080" imgH="203040" progId="Equation.3">
              <p:embed/>
            </p:oleObj>
          </a:graphicData>
        </a:graphic>
      </p:graphicFrame>
      <p:sp>
        <p:nvSpPr>
          <p:cNvPr id="28680" name="Shape 23574"/>
          <p:cNvSpPr>
            <a:spLocks/>
          </p:cNvSpPr>
          <p:nvPr/>
        </p:nvSpPr>
        <p:spPr bwMode="auto">
          <a:xfrm>
            <a:off x="468313" y="4365625"/>
            <a:ext cx="5327650" cy="1943100"/>
          </a:xfrm>
          <a:custGeom>
            <a:avLst/>
            <a:gdLst>
              <a:gd name="T0" fmla="*/ 0 w 3356"/>
              <a:gd name="T1" fmla="*/ 0 h 1224"/>
              <a:gd name="T2" fmla="*/ 2147483647 w 3356"/>
              <a:gd name="T3" fmla="*/ 2147483647 h 1224"/>
              <a:gd name="T4" fmla="*/ 2147483647 w 3356"/>
              <a:gd name="T5" fmla="*/ 2147483647 h 1224"/>
              <a:gd name="T6" fmla="*/ 2147483647 w 3356"/>
              <a:gd name="T7" fmla="*/ 0 h 1224"/>
              <a:gd name="T8" fmla="*/ 0 60000 65536"/>
              <a:gd name="T9" fmla="*/ 0 60000 65536"/>
              <a:gd name="T10" fmla="*/ 0 60000 65536"/>
              <a:gd name="T11" fmla="*/ 0 60000 65536"/>
              <a:gd name="T12" fmla="*/ 0 w 3356"/>
              <a:gd name="T13" fmla="*/ 0 h 1224"/>
              <a:gd name="T14" fmla="*/ 3356 w 3356"/>
              <a:gd name="T15" fmla="*/ 1224 h 1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6" h="1224">
                <a:moveTo>
                  <a:pt x="0" y="0"/>
                </a:moveTo>
                <a:lnTo>
                  <a:pt x="816" y="1224"/>
                </a:lnTo>
                <a:lnTo>
                  <a:pt x="3356" y="1224"/>
                </a:lnTo>
                <a:lnTo>
                  <a:pt x="2449" y="0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81" name="Object 24"/>
          <p:cNvGraphicFramePr>
            <a:graphicFrameLocks noChangeAspect="1"/>
          </p:cNvGraphicFramePr>
          <p:nvPr/>
        </p:nvGraphicFramePr>
        <p:xfrm>
          <a:off x="1692275" y="2492375"/>
          <a:ext cx="809625" cy="784225"/>
        </p:xfrm>
        <a:graphic>
          <a:graphicData uri="http://schemas.openxmlformats.org/presentationml/2006/ole">
            <p:oleObj spid="_x0000_s5124" name="Формула" r:id="rId5" imgW="152280" imgH="203040" progId="Equation.3">
              <p:embed/>
            </p:oleObj>
          </a:graphicData>
        </a:graphic>
      </p:graphicFrame>
      <p:graphicFrame>
        <p:nvGraphicFramePr>
          <p:cNvPr id="28682" name="Object 25"/>
          <p:cNvGraphicFramePr>
            <a:graphicFrameLocks noChangeAspect="1"/>
          </p:cNvGraphicFramePr>
          <p:nvPr/>
        </p:nvGraphicFramePr>
        <p:xfrm>
          <a:off x="3665538" y="3767138"/>
          <a:ext cx="606425" cy="538162"/>
        </p:xfrm>
        <a:graphic>
          <a:graphicData uri="http://schemas.openxmlformats.org/presentationml/2006/ole">
            <p:oleObj spid="_x0000_s5125" name="Формула" r:id="rId6" imgW="114120" imgH="13968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500063" y="4357688"/>
            <a:ext cx="3857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5128" grpId="0"/>
      <p:bldP spid="28677" grpId="0" animBg="1"/>
      <p:bldP spid="286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0" name="Freeform 24"/>
          <p:cNvSpPr>
            <a:spLocks/>
          </p:cNvSpPr>
          <p:nvPr/>
        </p:nvSpPr>
        <p:spPr bwMode="auto">
          <a:xfrm>
            <a:off x="5614988" y="1931988"/>
            <a:ext cx="2997200" cy="2713037"/>
          </a:xfrm>
          <a:custGeom>
            <a:avLst/>
            <a:gdLst>
              <a:gd name="T0" fmla="*/ 0 w 1888"/>
              <a:gd name="T1" fmla="*/ 2147483647 h 1709"/>
              <a:gd name="T2" fmla="*/ 2147483647 w 1888"/>
              <a:gd name="T3" fmla="*/ 0 h 1709"/>
              <a:gd name="T4" fmla="*/ 2147483647 w 1888"/>
              <a:gd name="T5" fmla="*/ 2147483647 h 1709"/>
              <a:gd name="T6" fmla="*/ 0 60000 65536"/>
              <a:gd name="T7" fmla="*/ 0 60000 65536"/>
              <a:gd name="T8" fmla="*/ 0 60000 65536"/>
              <a:gd name="T9" fmla="*/ 0 w 1888"/>
              <a:gd name="T10" fmla="*/ 0 h 1709"/>
              <a:gd name="T11" fmla="*/ 1888 w 1888"/>
              <a:gd name="T12" fmla="*/ 1709 h 17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8" h="1709">
                <a:moveTo>
                  <a:pt x="0" y="1709"/>
                </a:moveTo>
                <a:lnTo>
                  <a:pt x="768" y="0"/>
                </a:lnTo>
                <a:lnTo>
                  <a:pt x="1888" y="1591"/>
                </a:lnTo>
              </a:path>
            </a:pathLst>
          </a:custGeom>
          <a:solidFill>
            <a:srgbClr val="FF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3" name="Freeform 27"/>
          <p:cNvSpPr>
            <a:spLocks/>
          </p:cNvSpPr>
          <p:nvPr/>
        </p:nvSpPr>
        <p:spPr bwMode="auto">
          <a:xfrm>
            <a:off x="5915025" y="3143250"/>
            <a:ext cx="1800225" cy="1817688"/>
          </a:xfrm>
          <a:custGeom>
            <a:avLst/>
            <a:gdLst>
              <a:gd name="T0" fmla="*/ 0 w 1142"/>
              <a:gd name="T1" fmla="*/ 2147483647 h 1171"/>
              <a:gd name="T2" fmla="*/ 2147483647 w 1142"/>
              <a:gd name="T3" fmla="*/ 0 h 1171"/>
              <a:gd name="T4" fmla="*/ 2147483647 w 1142"/>
              <a:gd name="T5" fmla="*/ 2147483647 h 1171"/>
              <a:gd name="T6" fmla="*/ 0 60000 65536"/>
              <a:gd name="T7" fmla="*/ 0 60000 65536"/>
              <a:gd name="T8" fmla="*/ 0 60000 65536"/>
              <a:gd name="T9" fmla="*/ 0 w 1142"/>
              <a:gd name="T10" fmla="*/ 0 h 1171"/>
              <a:gd name="T11" fmla="*/ 1142 w 1142"/>
              <a:gd name="T12" fmla="*/ 1171 h 1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2" h="1171">
                <a:moveTo>
                  <a:pt x="0" y="480"/>
                </a:moveTo>
                <a:lnTo>
                  <a:pt x="1142" y="0"/>
                </a:lnTo>
                <a:lnTo>
                  <a:pt x="950" y="1171"/>
                </a:lnTo>
              </a:path>
            </a:pathLst>
          </a:custGeom>
          <a:solidFill>
            <a:srgbClr val="CC00CC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5" name="Freeform 29"/>
          <p:cNvSpPr>
            <a:spLocks/>
          </p:cNvSpPr>
          <p:nvPr/>
        </p:nvSpPr>
        <p:spPr bwMode="auto">
          <a:xfrm>
            <a:off x="7286625" y="2571750"/>
            <a:ext cx="500063" cy="3071813"/>
          </a:xfrm>
          <a:custGeom>
            <a:avLst/>
            <a:gdLst>
              <a:gd name="T0" fmla="*/ 0 w 202"/>
              <a:gd name="T1" fmla="*/ 2147483647 h 1171"/>
              <a:gd name="T2" fmla="*/ 2147483647 w 202"/>
              <a:gd name="T3" fmla="*/ 0 h 1171"/>
              <a:gd name="T4" fmla="*/ 0 60000 65536"/>
              <a:gd name="T5" fmla="*/ 0 60000 65536"/>
              <a:gd name="T6" fmla="*/ 0 w 202"/>
              <a:gd name="T7" fmla="*/ 0 h 1171"/>
              <a:gd name="T8" fmla="*/ 202 w 202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" h="1171">
                <a:moveTo>
                  <a:pt x="0" y="1171"/>
                </a:moveTo>
                <a:lnTo>
                  <a:pt x="202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6" name="Freeform 30"/>
          <p:cNvSpPr>
            <a:spLocks/>
          </p:cNvSpPr>
          <p:nvPr/>
        </p:nvSpPr>
        <p:spPr bwMode="auto">
          <a:xfrm>
            <a:off x="5500688" y="2928938"/>
            <a:ext cx="2786062" cy="1143000"/>
          </a:xfrm>
          <a:custGeom>
            <a:avLst/>
            <a:gdLst>
              <a:gd name="T0" fmla="*/ 0 w 1114"/>
              <a:gd name="T1" fmla="*/ 2147483647 h 451"/>
              <a:gd name="T2" fmla="*/ 2147483647 w 1114"/>
              <a:gd name="T3" fmla="*/ 0 h 451"/>
              <a:gd name="T4" fmla="*/ 0 60000 65536"/>
              <a:gd name="T5" fmla="*/ 0 60000 65536"/>
              <a:gd name="T6" fmla="*/ 0 w 1114"/>
              <a:gd name="T7" fmla="*/ 0 h 451"/>
              <a:gd name="T8" fmla="*/ 1114 w 1114"/>
              <a:gd name="T9" fmla="*/ 451 h 4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451">
                <a:moveTo>
                  <a:pt x="0" y="451"/>
                </a:moveTo>
                <a:lnTo>
                  <a:pt x="1114" y="0"/>
                </a:lnTo>
              </a:path>
            </a:pathLst>
          </a:custGeom>
          <a:noFill/>
          <a:ln w="412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357313"/>
            <a:ext cx="4495800" cy="4879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две плоскости,   содержащие прямую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прямую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endParaRPr lang="ru-RU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прямую, по которой пересекаются плоскости</a:t>
            </a:r>
            <a:endParaRPr lang="en-US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ru-RU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SBC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плоскости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FDE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SAC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buFont typeface="Arial" charset="0"/>
              <a:buNone/>
            </a:pPr>
            <a:endParaRPr lang="ru-RU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две плоскости, которые пересекает прямая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прямая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254625" y="1500188"/>
            <a:ext cx="3889375" cy="4344987"/>
            <a:chOff x="2925" y="527"/>
            <a:chExt cx="2450" cy="2737"/>
          </a:xfrm>
        </p:grpSpPr>
        <p:sp>
          <p:nvSpPr>
            <p:cNvPr id="35850" name="Text Box 14"/>
            <p:cNvSpPr txBox="1">
              <a:spLocks noChangeArrowheads="1"/>
            </p:cNvSpPr>
            <p:nvPr/>
          </p:nvSpPr>
          <p:spPr bwMode="auto">
            <a:xfrm>
              <a:off x="2925" y="229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51" name="Text Box 16"/>
            <p:cNvSpPr txBox="1">
              <a:spLocks noChangeArrowheads="1"/>
            </p:cNvSpPr>
            <p:nvPr/>
          </p:nvSpPr>
          <p:spPr bwMode="auto">
            <a:xfrm>
              <a:off x="5012" y="20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grpSp>
          <p:nvGrpSpPr>
            <p:cNvPr id="35852" name="Group 21"/>
            <p:cNvGrpSpPr>
              <a:grpSpLocks/>
            </p:cNvGrpSpPr>
            <p:nvPr/>
          </p:nvGrpSpPr>
          <p:grpSpPr bwMode="auto">
            <a:xfrm>
              <a:off x="3061" y="527"/>
              <a:ext cx="1997" cy="2737"/>
              <a:chOff x="3061" y="527"/>
              <a:chExt cx="1997" cy="2737"/>
            </a:xfrm>
          </p:grpSpPr>
          <p:sp>
            <p:nvSpPr>
              <p:cNvPr id="35853" name="Line 5"/>
              <p:cNvSpPr>
                <a:spLocks noChangeShapeType="1"/>
              </p:cNvSpPr>
              <p:nvPr/>
            </p:nvSpPr>
            <p:spPr bwMode="auto">
              <a:xfrm flipH="1">
                <a:off x="3152" y="799"/>
                <a:ext cx="771" cy="17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Line 6"/>
              <p:cNvSpPr>
                <a:spLocks noChangeShapeType="1"/>
              </p:cNvSpPr>
              <p:nvPr/>
            </p:nvSpPr>
            <p:spPr bwMode="auto">
              <a:xfrm>
                <a:off x="3923" y="799"/>
                <a:ext cx="1134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Line 7"/>
              <p:cNvSpPr>
                <a:spLocks noChangeShapeType="1"/>
              </p:cNvSpPr>
              <p:nvPr/>
            </p:nvSpPr>
            <p:spPr bwMode="auto">
              <a:xfrm flipV="1">
                <a:off x="3152" y="2387"/>
                <a:ext cx="1905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Line 8"/>
              <p:cNvSpPr>
                <a:spLocks noChangeShapeType="1"/>
              </p:cNvSpPr>
              <p:nvPr/>
            </p:nvSpPr>
            <p:spPr bwMode="auto">
              <a:xfrm flipH="1">
                <a:off x="3696" y="799"/>
                <a:ext cx="227" cy="21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Line 9"/>
              <p:cNvSpPr>
                <a:spLocks noChangeShapeType="1"/>
              </p:cNvSpPr>
              <p:nvPr/>
            </p:nvSpPr>
            <p:spPr bwMode="auto">
              <a:xfrm>
                <a:off x="3152" y="2523"/>
                <a:ext cx="544" cy="4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Line 10"/>
              <p:cNvSpPr>
                <a:spLocks noChangeShapeType="1"/>
              </p:cNvSpPr>
              <p:nvPr/>
            </p:nvSpPr>
            <p:spPr bwMode="auto">
              <a:xfrm flipV="1">
                <a:off x="3696" y="2387"/>
                <a:ext cx="1362" cy="5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Oval 11"/>
              <p:cNvSpPr>
                <a:spLocks noChangeArrowheads="1"/>
              </p:cNvSpPr>
              <p:nvPr/>
            </p:nvSpPr>
            <p:spPr bwMode="auto">
              <a:xfrm>
                <a:off x="3334" y="1979"/>
                <a:ext cx="91" cy="90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0" name="Oval 12"/>
              <p:cNvSpPr>
                <a:spLocks noChangeArrowheads="1"/>
              </p:cNvSpPr>
              <p:nvPr/>
            </p:nvSpPr>
            <p:spPr bwMode="auto">
              <a:xfrm>
                <a:off x="4422" y="1525"/>
                <a:ext cx="91" cy="90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993300"/>
                  </a:solidFill>
                  <a:latin typeface="Calibri" pitchFamily="34" charset="0"/>
                </a:endParaRPr>
              </a:p>
            </p:txBody>
          </p:sp>
          <p:sp>
            <p:nvSpPr>
              <p:cNvPr id="35861" name="Oval 13"/>
              <p:cNvSpPr>
                <a:spLocks noChangeArrowheads="1"/>
              </p:cNvSpPr>
              <p:nvPr/>
            </p:nvSpPr>
            <p:spPr bwMode="auto">
              <a:xfrm>
                <a:off x="4241" y="2659"/>
                <a:ext cx="91" cy="90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2" name="Text Box 15"/>
              <p:cNvSpPr txBox="1">
                <a:spLocks noChangeArrowheads="1"/>
              </p:cNvSpPr>
              <p:nvPr/>
            </p:nvSpPr>
            <p:spPr bwMode="auto">
              <a:xfrm>
                <a:off x="3515" y="297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5863" name="Text Box 17"/>
              <p:cNvSpPr txBox="1">
                <a:spLocks noChangeArrowheads="1"/>
              </p:cNvSpPr>
              <p:nvPr/>
            </p:nvSpPr>
            <p:spPr bwMode="auto">
              <a:xfrm>
                <a:off x="3742" y="52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4" name="Text Box 18"/>
              <p:cNvSpPr txBox="1">
                <a:spLocks noChangeArrowheads="1"/>
              </p:cNvSpPr>
              <p:nvPr/>
            </p:nvSpPr>
            <p:spPr bwMode="auto">
              <a:xfrm>
                <a:off x="3061" y="179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5" name="Text Box 19"/>
              <p:cNvSpPr txBox="1">
                <a:spLocks noChangeArrowheads="1"/>
              </p:cNvSpPr>
              <p:nvPr/>
            </p:nvSpPr>
            <p:spPr bwMode="auto">
              <a:xfrm>
                <a:off x="4286" y="2704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6" name="Text Box 20"/>
              <p:cNvSpPr txBox="1">
                <a:spLocks noChangeArrowheads="1"/>
              </p:cNvSpPr>
              <p:nvPr/>
            </p:nvSpPr>
            <p:spPr bwMode="auto">
              <a:xfrm>
                <a:off x="4513" y="1253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964" name="Freeform 28"/>
          <p:cNvSpPr>
            <a:spLocks/>
          </p:cNvSpPr>
          <p:nvPr/>
        </p:nvSpPr>
        <p:spPr bwMode="auto">
          <a:xfrm>
            <a:off x="6478588" y="1928813"/>
            <a:ext cx="365125" cy="3459162"/>
          </a:xfrm>
          <a:custGeom>
            <a:avLst/>
            <a:gdLst>
              <a:gd name="T0" fmla="*/ 0 w 230"/>
              <a:gd name="T1" fmla="*/ 2147483647 h 2131"/>
              <a:gd name="T2" fmla="*/ 2147483647 w 230"/>
              <a:gd name="T3" fmla="*/ 0 h 2131"/>
              <a:gd name="T4" fmla="*/ 0 60000 65536"/>
              <a:gd name="T5" fmla="*/ 0 60000 65536"/>
              <a:gd name="T6" fmla="*/ 0 w 230"/>
              <a:gd name="T7" fmla="*/ 0 h 2131"/>
              <a:gd name="T8" fmla="*/ 230 w 230"/>
              <a:gd name="T9" fmla="*/ 2131 h 2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0" h="2131">
                <a:moveTo>
                  <a:pt x="0" y="2131"/>
                </a:moveTo>
                <a:lnTo>
                  <a:pt x="23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7" name="Freeform 31"/>
          <p:cNvSpPr>
            <a:spLocks/>
          </p:cNvSpPr>
          <p:nvPr/>
        </p:nvSpPr>
        <p:spPr bwMode="auto">
          <a:xfrm>
            <a:off x="6859588" y="4503738"/>
            <a:ext cx="1249362" cy="76200"/>
          </a:xfrm>
          <a:custGeom>
            <a:avLst/>
            <a:gdLst>
              <a:gd name="T0" fmla="*/ 0 w 787"/>
              <a:gd name="T1" fmla="*/ 2147483647 h 48"/>
              <a:gd name="T2" fmla="*/ 2147483647 w 787"/>
              <a:gd name="T3" fmla="*/ 0 h 48"/>
              <a:gd name="T4" fmla="*/ 0 60000 65536"/>
              <a:gd name="T5" fmla="*/ 0 60000 65536"/>
              <a:gd name="T6" fmla="*/ 0 w 787"/>
              <a:gd name="T7" fmla="*/ 0 h 48"/>
              <a:gd name="T8" fmla="*/ 787 w 787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7" h="48">
                <a:moveTo>
                  <a:pt x="0" y="48"/>
                </a:moveTo>
                <a:lnTo>
                  <a:pt x="787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 animBg="1"/>
      <p:bldP spid="39960" grpId="1" animBg="1"/>
      <p:bldP spid="39963" grpId="0" animBg="1"/>
      <p:bldP spid="39963" grpId="1" animBg="1"/>
      <p:bldP spid="39965" grpId="0" animBg="1"/>
      <p:bldP spid="39965" grpId="1" animBg="1"/>
      <p:bldP spid="39966" grpId="0" animBg="1"/>
      <p:bldP spid="39966" grpId="1" animBg="1"/>
      <p:bldP spid="39964" grpId="0" animBg="1"/>
      <p:bldP spid="39967" grpId="0" animBg="1"/>
      <p:bldP spid="39967" grpId="1" animBg="1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Freeform 23"/>
          <p:cNvSpPr>
            <a:spLocks/>
          </p:cNvSpPr>
          <p:nvPr/>
        </p:nvSpPr>
        <p:spPr bwMode="auto">
          <a:xfrm>
            <a:off x="7429500" y="1928813"/>
            <a:ext cx="357188" cy="2786062"/>
          </a:xfrm>
          <a:custGeom>
            <a:avLst/>
            <a:gdLst>
              <a:gd name="T0" fmla="*/ 2147483647 w 163"/>
              <a:gd name="T1" fmla="*/ 2147483647 h 1094"/>
              <a:gd name="T2" fmla="*/ 0 w 163"/>
              <a:gd name="T3" fmla="*/ 0 h 1094"/>
              <a:gd name="T4" fmla="*/ 0 60000 65536"/>
              <a:gd name="T5" fmla="*/ 0 60000 65536"/>
              <a:gd name="T6" fmla="*/ 0 w 163"/>
              <a:gd name="T7" fmla="*/ 0 h 1094"/>
              <a:gd name="T8" fmla="*/ 163 w 163"/>
              <a:gd name="T9" fmla="*/ 1094 h 10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" h="1094">
                <a:moveTo>
                  <a:pt x="163" y="1094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5286375" y="2357438"/>
            <a:ext cx="2428875" cy="1357312"/>
          </a:xfrm>
          <a:custGeom>
            <a:avLst/>
            <a:gdLst>
              <a:gd name="T0" fmla="*/ 0 w 1101"/>
              <a:gd name="T1" fmla="*/ 2147483647 h 624"/>
              <a:gd name="T2" fmla="*/ 2147483647 w 1101"/>
              <a:gd name="T3" fmla="*/ 0 h 624"/>
              <a:gd name="T4" fmla="*/ 0 60000 65536"/>
              <a:gd name="T5" fmla="*/ 0 60000 65536"/>
              <a:gd name="T6" fmla="*/ 0 w 1101"/>
              <a:gd name="T7" fmla="*/ 0 h 624"/>
              <a:gd name="T8" fmla="*/ 1101 w 1101"/>
              <a:gd name="T9" fmla="*/ 624 h 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1" h="624">
                <a:moveTo>
                  <a:pt x="0" y="624"/>
                </a:moveTo>
                <a:lnTo>
                  <a:pt x="1101" y="0"/>
                </a:lnTo>
              </a:path>
            </a:pathLst>
          </a:custGeom>
          <a:noFill/>
          <a:ln w="508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42875" y="1857375"/>
            <a:ext cx="4498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</a:rPr>
              <a:t>а) Две  плоскости</a:t>
            </a:r>
            <a:r>
              <a:rPr lang="en-US" sz="2400" b="1" i="1" dirty="0">
                <a:latin typeface="Times New Roman" pitchFamily="18" charset="0"/>
              </a:rPr>
              <a:t>,</a:t>
            </a: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c</a:t>
            </a:r>
            <a:r>
              <a:rPr lang="ru-RU" sz="2400" b="1" i="1" dirty="0" err="1">
                <a:latin typeface="Times New Roman" pitchFamily="18" charset="0"/>
              </a:rPr>
              <a:t>одержащие</a:t>
            </a:r>
            <a:endParaRPr lang="ru-RU" sz="2400" b="1" i="1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</a:rPr>
              <a:t>      прямую 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DE</a:t>
            </a:r>
            <a:r>
              <a:rPr lang="en-US" sz="2400" b="1" i="1" dirty="0">
                <a:latin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3000375"/>
            <a:ext cx="48577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ru-RU" sz="2400" b="1" i="1">
                <a:latin typeface="Times New Roman" pitchFamily="18" charset="0"/>
              </a:rPr>
              <a:t>  б) Прямую  по которой  пересекаются плоскости  </a:t>
            </a:r>
          </a:p>
          <a:p>
            <a:pPr marL="457200" indent="-457200">
              <a:spcBef>
                <a:spcPct val="20000"/>
              </a:spcBef>
            </a:pPr>
            <a:r>
              <a:rPr lang="ru-RU" sz="2400" b="1" i="1">
                <a:latin typeface="Times New Roman" pitchFamily="18" charset="0"/>
              </a:rPr>
              <a:t>      </a:t>
            </a: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</a:rPr>
              <a:t>АЕ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</a:rPr>
              <a:t>F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</a:rPr>
              <a:t>и 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</a:rPr>
              <a:t>SBC</a:t>
            </a:r>
            <a:r>
              <a:rPr lang="en-US" sz="2400" b="1" i="1">
                <a:latin typeface="Times New Roman" pitchFamily="18" charset="0"/>
              </a:rPr>
              <a:t>.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57188" y="4572000"/>
            <a:ext cx="4714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i="1">
                <a:latin typeface="Times New Roman" pitchFamily="18" charset="0"/>
              </a:rPr>
              <a:t>в) Плоскость, которую пересекает  прямая 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</a:rPr>
              <a:t>SB</a:t>
            </a:r>
            <a:r>
              <a:rPr lang="en-US" sz="2400" b="1" i="1">
                <a:latin typeface="Times New Roman" pitchFamily="18" charset="0"/>
              </a:rPr>
              <a:t>.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3554" name="Freeform 2"/>
          <p:cNvSpPr>
            <a:spLocks/>
          </p:cNvSpPr>
          <p:nvPr/>
        </p:nvSpPr>
        <p:spPr bwMode="auto">
          <a:xfrm>
            <a:off x="5753100" y="2535238"/>
            <a:ext cx="1981200" cy="1722437"/>
          </a:xfrm>
          <a:custGeom>
            <a:avLst/>
            <a:gdLst>
              <a:gd name="T0" fmla="*/ 0 w 1248"/>
              <a:gd name="T1" fmla="*/ 2147483647 h 1085"/>
              <a:gd name="T2" fmla="*/ 2147483647 w 1248"/>
              <a:gd name="T3" fmla="*/ 0 h 1085"/>
              <a:gd name="T4" fmla="*/ 2147483647 w 1248"/>
              <a:gd name="T5" fmla="*/ 2147483647 h 1085"/>
              <a:gd name="T6" fmla="*/ 0 60000 65536"/>
              <a:gd name="T7" fmla="*/ 0 60000 65536"/>
              <a:gd name="T8" fmla="*/ 0 60000 65536"/>
              <a:gd name="T9" fmla="*/ 0 w 1248"/>
              <a:gd name="T10" fmla="*/ 0 h 1085"/>
              <a:gd name="T11" fmla="*/ 1248 w 1248"/>
              <a:gd name="T12" fmla="*/ 1085 h 1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085">
                <a:moveTo>
                  <a:pt x="0" y="595"/>
                </a:moveTo>
                <a:lnTo>
                  <a:pt x="1066" y="0"/>
                </a:lnTo>
                <a:lnTo>
                  <a:pt x="1248" y="1085"/>
                </a:lnTo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5407025" y="2500313"/>
            <a:ext cx="2308225" cy="1744662"/>
          </a:xfrm>
          <a:custGeom>
            <a:avLst/>
            <a:gdLst>
              <a:gd name="T0" fmla="*/ 0 w 1420"/>
              <a:gd name="T1" fmla="*/ 2147483647 h 1104"/>
              <a:gd name="T2" fmla="*/ 2147483647 w 1420"/>
              <a:gd name="T3" fmla="*/ 0 h 1104"/>
              <a:gd name="T4" fmla="*/ 2147483647 w 1420"/>
              <a:gd name="T5" fmla="*/ 2147483647 h 1104"/>
              <a:gd name="T6" fmla="*/ 0 60000 65536"/>
              <a:gd name="T7" fmla="*/ 0 60000 65536"/>
              <a:gd name="T8" fmla="*/ 0 60000 65536"/>
              <a:gd name="T9" fmla="*/ 0 w 1420"/>
              <a:gd name="T10" fmla="*/ 0 h 1104"/>
              <a:gd name="T11" fmla="*/ 1420 w 1420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0" h="1104">
                <a:moveTo>
                  <a:pt x="0" y="835"/>
                </a:moveTo>
                <a:lnTo>
                  <a:pt x="1277" y="0"/>
                </a:lnTo>
                <a:lnTo>
                  <a:pt x="1420" y="1104"/>
                </a:lnTo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572250" y="16430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29188" y="1857375"/>
            <a:ext cx="4168775" cy="3317875"/>
            <a:chOff x="1837" y="230"/>
            <a:chExt cx="1976" cy="1620"/>
          </a:xfrm>
        </p:grpSpPr>
        <p:grpSp>
          <p:nvGrpSpPr>
            <p:cNvPr id="36876" name="Group 7"/>
            <p:cNvGrpSpPr>
              <a:grpSpLocks/>
            </p:cNvGrpSpPr>
            <p:nvPr/>
          </p:nvGrpSpPr>
          <p:grpSpPr bwMode="auto">
            <a:xfrm>
              <a:off x="2064" y="300"/>
              <a:ext cx="1540" cy="1361"/>
              <a:chOff x="2929" y="2160"/>
              <a:chExt cx="1829" cy="1536"/>
            </a:xfrm>
          </p:grpSpPr>
          <p:sp>
            <p:nvSpPr>
              <p:cNvPr id="36886" name="Line 8"/>
              <p:cNvSpPr>
                <a:spLocks noChangeShapeType="1"/>
              </p:cNvSpPr>
              <p:nvPr/>
            </p:nvSpPr>
            <p:spPr bwMode="auto">
              <a:xfrm flipV="1">
                <a:off x="2976" y="3168"/>
                <a:ext cx="1728" cy="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6887" name="Freeform 9"/>
              <p:cNvSpPr>
                <a:spLocks/>
              </p:cNvSpPr>
              <p:nvPr/>
            </p:nvSpPr>
            <p:spPr bwMode="auto">
              <a:xfrm>
                <a:off x="2929" y="2160"/>
                <a:ext cx="912" cy="1536"/>
              </a:xfrm>
              <a:custGeom>
                <a:avLst/>
                <a:gdLst>
                  <a:gd name="T0" fmla="*/ 0 w 1248"/>
                  <a:gd name="T1" fmla="*/ 604 h 1824"/>
                  <a:gd name="T2" fmla="*/ 205 w 1248"/>
                  <a:gd name="T3" fmla="*/ 917 h 1824"/>
                  <a:gd name="T4" fmla="*/ 356 w 1248"/>
                  <a:gd name="T5" fmla="*/ 0 h 1824"/>
                  <a:gd name="T6" fmla="*/ 0 w 1248"/>
                  <a:gd name="T7" fmla="*/ 604 h 18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8"/>
                  <a:gd name="T13" fmla="*/ 0 h 1824"/>
                  <a:gd name="T14" fmla="*/ 1248 w 1248"/>
                  <a:gd name="T15" fmla="*/ 1824 h 18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8" h="1824">
                    <a:moveTo>
                      <a:pt x="0" y="1200"/>
                    </a:moveTo>
                    <a:lnTo>
                      <a:pt x="720" y="1824"/>
                    </a:lnTo>
                    <a:lnTo>
                      <a:pt x="1248" y="0"/>
                    </a:lnTo>
                    <a:lnTo>
                      <a:pt x="0" y="1200"/>
                    </a:ln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88" name="Freeform 10"/>
              <p:cNvSpPr>
                <a:spLocks/>
              </p:cNvSpPr>
              <p:nvPr/>
            </p:nvSpPr>
            <p:spPr bwMode="auto">
              <a:xfrm>
                <a:off x="3462" y="2160"/>
                <a:ext cx="1296" cy="1536"/>
              </a:xfrm>
              <a:custGeom>
                <a:avLst/>
                <a:gdLst>
                  <a:gd name="T0" fmla="*/ 0 w 1296"/>
                  <a:gd name="T1" fmla="*/ 1536 h 1536"/>
                  <a:gd name="T2" fmla="*/ 384 w 1296"/>
                  <a:gd name="T3" fmla="*/ 0 h 1536"/>
                  <a:gd name="T4" fmla="*/ 1296 w 1296"/>
                  <a:gd name="T5" fmla="*/ 1008 h 1536"/>
                  <a:gd name="T6" fmla="*/ 0 w 1296"/>
                  <a:gd name="T7" fmla="*/ 1536 h 1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6"/>
                  <a:gd name="T13" fmla="*/ 0 h 1536"/>
                  <a:gd name="T14" fmla="*/ 1296 w 1296"/>
                  <a:gd name="T15" fmla="*/ 1536 h 1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6" h="1536">
                    <a:moveTo>
                      <a:pt x="0" y="1536"/>
                    </a:moveTo>
                    <a:lnTo>
                      <a:pt x="384" y="0"/>
                    </a:lnTo>
                    <a:lnTo>
                      <a:pt x="1296" y="1008"/>
                    </a:lnTo>
                    <a:lnTo>
                      <a:pt x="0" y="1536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877" name="Text Box 11"/>
            <p:cNvSpPr txBox="1">
              <a:spLocks noChangeArrowheads="1"/>
            </p:cNvSpPr>
            <p:nvPr/>
          </p:nvSpPr>
          <p:spPr bwMode="auto">
            <a:xfrm>
              <a:off x="2311" y="1625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6878" name="Text Box 12"/>
            <p:cNvSpPr txBox="1">
              <a:spLocks noChangeArrowheads="1"/>
            </p:cNvSpPr>
            <p:nvPr/>
          </p:nvSpPr>
          <p:spPr bwMode="auto">
            <a:xfrm>
              <a:off x="1837" y="1067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879" name="Text Box 13"/>
            <p:cNvSpPr txBox="1">
              <a:spLocks noChangeArrowheads="1"/>
            </p:cNvSpPr>
            <p:nvPr/>
          </p:nvSpPr>
          <p:spPr bwMode="auto">
            <a:xfrm>
              <a:off x="3618" y="1101"/>
              <a:ext cx="19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880" name="Text Box 14"/>
            <p:cNvSpPr txBox="1">
              <a:spLocks noChangeArrowheads="1"/>
            </p:cNvSpPr>
            <p:nvPr/>
          </p:nvSpPr>
          <p:spPr bwMode="auto">
            <a:xfrm>
              <a:off x="3158" y="1346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1" name="Text Box 15"/>
            <p:cNvSpPr txBox="1">
              <a:spLocks noChangeArrowheads="1"/>
            </p:cNvSpPr>
            <p:nvPr/>
          </p:nvSpPr>
          <p:spPr bwMode="auto">
            <a:xfrm>
              <a:off x="3022" y="230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2" name="Text Box 16"/>
            <p:cNvSpPr txBox="1">
              <a:spLocks noChangeArrowheads="1"/>
            </p:cNvSpPr>
            <p:nvPr/>
          </p:nvSpPr>
          <p:spPr bwMode="auto">
            <a:xfrm>
              <a:off x="1973" y="754"/>
              <a:ext cx="26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3" name="Oval 17"/>
            <p:cNvSpPr>
              <a:spLocks noChangeArrowheads="1"/>
            </p:cNvSpPr>
            <p:nvPr/>
          </p:nvSpPr>
          <p:spPr bwMode="auto">
            <a:xfrm>
              <a:off x="2200" y="981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4" name="Oval 18"/>
            <p:cNvSpPr>
              <a:spLocks noChangeArrowheads="1"/>
            </p:cNvSpPr>
            <p:nvPr/>
          </p:nvSpPr>
          <p:spPr bwMode="auto">
            <a:xfrm flipH="1" flipV="1">
              <a:off x="3022" y="509"/>
              <a:ext cx="68" cy="7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5" name="Oval 19"/>
            <p:cNvSpPr>
              <a:spLocks noChangeArrowheads="1"/>
            </p:cNvSpPr>
            <p:nvPr/>
          </p:nvSpPr>
          <p:spPr bwMode="auto">
            <a:xfrm flipV="1">
              <a:off x="3124" y="1346"/>
              <a:ext cx="68" cy="5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77" name="Freeform 25"/>
          <p:cNvSpPr>
            <a:spLocks/>
          </p:cNvSpPr>
          <p:nvPr/>
        </p:nvSpPr>
        <p:spPr bwMode="auto">
          <a:xfrm>
            <a:off x="6215063" y="1571625"/>
            <a:ext cx="928687" cy="3714750"/>
          </a:xfrm>
          <a:custGeom>
            <a:avLst/>
            <a:gdLst>
              <a:gd name="T0" fmla="*/ 0 w 403"/>
              <a:gd name="T1" fmla="*/ 2147483647 h 1747"/>
              <a:gd name="T2" fmla="*/ 2147483647 w 403"/>
              <a:gd name="T3" fmla="*/ 0 h 1747"/>
              <a:gd name="T4" fmla="*/ 0 60000 65536"/>
              <a:gd name="T5" fmla="*/ 0 60000 65536"/>
              <a:gd name="T6" fmla="*/ 0 w 403"/>
              <a:gd name="T7" fmla="*/ 0 h 1747"/>
              <a:gd name="T8" fmla="*/ 403 w 403"/>
              <a:gd name="T9" fmla="*/ 1747 h 17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3" h="1747">
                <a:moveTo>
                  <a:pt x="0" y="1747"/>
                </a:moveTo>
                <a:lnTo>
                  <a:pt x="403" y="0"/>
                </a:lnTo>
              </a:path>
            </a:pathLst>
          </a:custGeom>
          <a:noFill/>
          <a:ln w="635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 animBg="1"/>
      <p:bldP spid="23575" grpId="1" animBg="1"/>
      <p:bldP spid="23573" grpId="0" animBg="1"/>
      <p:bldP spid="23573" grpId="1" animBg="1"/>
      <p:bldP spid="23572" grpId="0"/>
      <p:bldP spid="23574" grpId="0"/>
      <p:bldP spid="23576" grpId="0"/>
      <p:bldP spid="23554" grpId="0" animBg="1"/>
      <p:bldP spid="23554" grpId="1" animBg="1"/>
      <p:bldP spid="23555" grpId="0" animBg="1"/>
      <p:bldP spid="23555" grpId="1" animBg="1"/>
      <p:bldP spid="23557" grpId="0"/>
      <p:bldP spid="23577" grpId="0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5786438" y="2689225"/>
            <a:ext cx="2012950" cy="1706563"/>
          </a:xfrm>
          <a:custGeom>
            <a:avLst/>
            <a:gdLst>
              <a:gd name="T0" fmla="*/ 0 w 1268"/>
              <a:gd name="T1" fmla="*/ 2147483647 h 1075"/>
              <a:gd name="T2" fmla="*/ 2147483647 w 1268"/>
              <a:gd name="T3" fmla="*/ 0 h 1075"/>
              <a:gd name="T4" fmla="*/ 2147483647 w 1268"/>
              <a:gd name="T5" fmla="*/ 2147483647 h 1075"/>
              <a:gd name="T6" fmla="*/ 0 60000 65536"/>
              <a:gd name="T7" fmla="*/ 0 60000 65536"/>
              <a:gd name="T8" fmla="*/ 0 60000 65536"/>
              <a:gd name="T9" fmla="*/ 0 w 1268"/>
              <a:gd name="T10" fmla="*/ 0 h 1075"/>
              <a:gd name="T11" fmla="*/ 1268 w 1268"/>
              <a:gd name="T12" fmla="*/ 1075 h 10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8" h="1075">
                <a:moveTo>
                  <a:pt x="0" y="566"/>
                </a:moveTo>
                <a:lnTo>
                  <a:pt x="1095" y="0"/>
                </a:lnTo>
                <a:lnTo>
                  <a:pt x="1268" y="1075"/>
                </a:lnTo>
              </a:path>
            </a:pathLst>
          </a:custGeom>
          <a:solidFill>
            <a:srgbClr val="008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5818188" y="2673350"/>
            <a:ext cx="1660525" cy="2271713"/>
          </a:xfrm>
          <a:custGeom>
            <a:avLst/>
            <a:gdLst>
              <a:gd name="T0" fmla="*/ 0 w 1046"/>
              <a:gd name="T1" fmla="*/ 2147483647 h 1431"/>
              <a:gd name="T2" fmla="*/ 2147483647 w 1046"/>
              <a:gd name="T3" fmla="*/ 0 h 1431"/>
              <a:gd name="T4" fmla="*/ 2147483647 w 1046"/>
              <a:gd name="T5" fmla="*/ 2147483647 h 1431"/>
              <a:gd name="T6" fmla="*/ 0 60000 65536"/>
              <a:gd name="T7" fmla="*/ 0 60000 65536"/>
              <a:gd name="T8" fmla="*/ 0 60000 65536"/>
              <a:gd name="T9" fmla="*/ 0 w 1046"/>
              <a:gd name="T10" fmla="*/ 0 h 1431"/>
              <a:gd name="T11" fmla="*/ 1046 w 1046"/>
              <a:gd name="T12" fmla="*/ 1431 h 1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6" h="1431">
                <a:moveTo>
                  <a:pt x="0" y="595"/>
                </a:moveTo>
                <a:lnTo>
                  <a:pt x="1046" y="0"/>
                </a:lnTo>
                <a:lnTo>
                  <a:pt x="355" y="1431"/>
                </a:lnTo>
              </a:path>
            </a:pathLst>
          </a:custGeom>
          <a:solidFill>
            <a:srgbClr val="FF00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978400" y="1562100"/>
            <a:ext cx="4025900" cy="3863975"/>
            <a:chOff x="249" y="663"/>
            <a:chExt cx="2536" cy="2434"/>
          </a:xfrm>
        </p:grpSpPr>
        <p:sp>
          <p:nvSpPr>
            <p:cNvPr id="37899" name="Text Box 5"/>
            <p:cNvSpPr txBox="1">
              <a:spLocks noChangeArrowheads="1"/>
            </p:cNvSpPr>
            <p:nvPr/>
          </p:nvSpPr>
          <p:spPr bwMode="auto">
            <a:xfrm>
              <a:off x="1333" y="663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900" name="Group 6"/>
            <p:cNvGrpSpPr>
              <a:grpSpLocks/>
            </p:cNvGrpSpPr>
            <p:nvPr/>
          </p:nvGrpSpPr>
          <p:grpSpPr bwMode="auto">
            <a:xfrm>
              <a:off x="249" y="1050"/>
              <a:ext cx="2536" cy="2047"/>
              <a:chOff x="1837" y="300"/>
              <a:chExt cx="1908" cy="1586"/>
            </a:xfrm>
          </p:grpSpPr>
          <p:grpSp>
            <p:nvGrpSpPr>
              <p:cNvPr id="37901" name="Group 7"/>
              <p:cNvGrpSpPr>
                <a:grpSpLocks/>
              </p:cNvGrpSpPr>
              <p:nvPr/>
            </p:nvGrpSpPr>
            <p:grpSpPr bwMode="auto">
              <a:xfrm>
                <a:off x="2064" y="300"/>
                <a:ext cx="1536" cy="1361"/>
                <a:chOff x="2928" y="2160"/>
                <a:chExt cx="1824" cy="1536"/>
              </a:xfrm>
            </p:grpSpPr>
            <p:sp>
              <p:nvSpPr>
                <p:cNvPr id="3791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976" y="3168"/>
                  <a:ext cx="1728" cy="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7912" name="Freeform 9"/>
                <p:cNvSpPr>
                  <a:spLocks/>
                </p:cNvSpPr>
                <p:nvPr/>
              </p:nvSpPr>
              <p:spPr bwMode="auto">
                <a:xfrm>
                  <a:off x="2928" y="2160"/>
                  <a:ext cx="912" cy="1536"/>
                </a:xfrm>
                <a:custGeom>
                  <a:avLst/>
                  <a:gdLst>
                    <a:gd name="T0" fmla="*/ 0 w 1248"/>
                    <a:gd name="T1" fmla="*/ 604 h 1824"/>
                    <a:gd name="T2" fmla="*/ 205 w 1248"/>
                    <a:gd name="T3" fmla="*/ 917 h 1824"/>
                    <a:gd name="T4" fmla="*/ 356 w 1248"/>
                    <a:gd name="T5" fmla="*/ 0 h 1824"/>
                    <a:gd name="T6" fmla="*/ 0 w 1248"/>
                    <a:gd name="T7" fmla="*/ 604 h 18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8"/>
                    <a:gd name="T13" fmla="*/ 0 h 1824"/>
                    <a:gd name="T14" fmla="*/ 1248 w 1248"/>
                    <a:gd name="T15" fmla="*/ 1824 h 18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8" h="1824">
                      <a:moveTo>
                        <a:pt x="0" y="1200"/>
                      </a:moveTo>
                      <a:lnTo>
                        <a:pt x="720" y="1824"/>
                      </a:lnTo>
                      <a:lnTo>
                        <a:pt x="1248" y="0"/>
                      </a:lnTo>
                      <a:lnTo>
                        <a:pt x="0" y="1200"/>
                      </a:lnTo>
                      <a:close/>
                    </a:path>
                  </a:pathLst>
                </a:custGeom>
                <a:solidFill>
                  <a:schemeClr val="bg1">
                    <a:alpha val="50195"/>
                  </a:schemeClr>
                </a:solidFill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 b="1" i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13" name="Freeform 10"/>
                <p:cNvSpPr>
                  <a:spLocks/>
                </p:cNvSpPr>
                <p:nvPr/>
              </p:nvSpPr>
              <p:spPr bwMode="auto">
                <a:xfrm>
                  <a:off x="3456" y="2160"/>
                  <a:ext cx="1296" cy="1536"/>
                </a:xfrm>
                <a:custGeom>
                  <a:avLst/>
                  <a:gdLst>
                    <a:gd name="T0" fmla="*/ 0 w 1296"/>
                    <a:gd name="T1" fmla="*/ 1536 h 1536"/>
                    <a:gd name="T2" fmla="*/ 384 w 1296"/>
                    <a:gd name="T3" fmla="*/ 0 h 1536"/>
                    <a:gd name="T4" fmla="*/ 1296 w 1296"/>
                    <a:gd name="T5" fmla="*/ 1008 h 1536"/>
                    <a:gd name="T6" fmla="*/ 0 w 1296"/>
                    <a:gd name="T7" fmla="*/ 1536 h 1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96"/>
                    <a:gd name="T13" fmla="*/ 0 h 1536"/>
                    <a:gd name="T14" fmla="*/ 1296 w 1296"/>
                    <a:gd name="T15" fmla="*/ 1536 h 1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96" h="1536">
                      <a:moveTo>
                        <a:pt x="0" y="1536"/>
                      </a:moveTo>
                      <a:lnTo>
                        <a:pt x="384" y="0"/>
                      </a:lnTo>
                      <a:lnTo>
                        <a:pt x="1296" y="1008"/>
                      </a:lnTo>
                      <a:lnTo>
                        <a:pt x="0" y="1536"/>
                      </a:lnTo>
                      <a:close/>
                    </a:path>
                  </a:pathLst>
                </a:custGeom>
                <a:solidFill>
                  <a:srgbClr val="FFFFFF">
                    <a:alpha val="50195"/>
                  </a:srgbClr>
                </a:solidFill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 b="1" i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902" name="Text Box 11"/>
              <p:cNvSpPr txBox="1">
                <a:spLocks noChangeArrowheads="1"/>
              </p:cNvSpPr>
              <p:nvPr/>
            </p:nvSpPr>
            <p:spPr bwMode="auto">
              <a:xfrm>
                <a:off x="2381" y="1661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7903" name="Text Box 12"/>
              <p:cNvSpPr txBox="1">
                <a:spLocks noChangeArrowheads="1"/>
              </p:cNvSpPr>
              <p:nvPr/>
            </p:nvSpPr>
            <p:spPr bwMode="auto">
              <a:xfrm>
                <a:off x="1837" y="1026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37904" name="Text Box 13"/>
              <p:cNvSpPr txBox="1">
                <a:spLocks noChangeArrowheads="1"/>
              </p:cNvSpPr>
              <p:nvPr/>
            </p:nvSpPr>
            <p:spPr bwMode="auto">
              <a:xfrm>
                <a:off x="3560" y="1071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37905" name="Text Box 14"/>
              <p:cNvSpPr txBox="1">
                <a:spLocks noChangeArrowheads="1"/>
              </p:cNvSpPr>
              <p:nvPr/>
            </p:nvSpPr>
            <p:spPr bwMode="auto">
              <a:xfrm>
                <a:off x="3107" y="1344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6" name="Text Box 15"/>
              <p:cNvSpPr txBox="1">
                <a:spLocks noChangeArrowheads="1"/>
              </p:cNvSpPr>
              <p:nvPr/>
            </p:nvSpPr>
            <p:spPr bwMode="auto">
              <a:xfrm>
                <a:off x="3016" y="300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7" name="Text Box 16"/>
              <p:cNvSpPr txBox="1">
                <a:spLocks noChangeArrowheads="1"/>
              </p:cNvSpPr>
              <p:nvPr/>
            </p:nvSpPr>
            <p:spPr bwMode="auto">
              <a:xfrm>
                <a:off x="1973" y="754"/>
                <a:ext cx="26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8" name="Oval 17"/>
              <p:cNvSpPr>
                <a:spLocks noChangeArrowheads="1"/>
              </p:cNvSpPr>
              <p:nvPr/>
            </p:nvSpPr>
            <p:spPr bwMode="auto">
              <a:xfrm>
                <a:off x="2200" y="981"/>
                <a:ext cx="46" cy="4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9" name="Oval 18"/>
              <p:cNvSpPr>
                <a:spLocks noChangeArrowheads="1"/>
              </p:cNvSpPr>
              <p:nvPr/>
            </p:nvSpPr>
            <p:spPr bwMode="auto">
              <a:xfrm>
                <a:off x="3016" y="527"/>
                <a:ext cx="46" cy="4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10" name="Oval 19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46" cy="4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85750" y="1785938"/>
            <a:ext cx="45767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а) Две  плоскости</a:t>
            </a:r>
            <a:r>
              <a:rPr lang="en-US" sz="2800" b="1" i="1">
                <a:latin typeface="Times New Roman" pitchFamily="18" charset="0"/>
              </a:rPr>
              <a:t>,</a:t>
            </a:r>
            <a:endParaRPr lang="ru-RU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   </a:t>
            </a:r>
            <a:r>
              <a:rPr lang="en-US" sz="2800" b="1" i="1">
                <a:latin typeface="Times New Roman" pitchFamily="18" charset="0"/>
              </a:rPr>
              <a:t>c</a:t>
            </a:r>
            <a:r>
              <a:rPr lang="ru-RU" sz="2800" b="1" i="1">
                <a:latin typeface="Times New Roman" pitchFamily="18" charset="0"/>
              </a:rPr>
              <a:t>одержащие  прямую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EF</a:t>
            </a:r>
            <a:r>
              <a:rPr lang="en-US" sz="2800" b="1" i="1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7429500" y="2214563"/>
            <a:ext cx="428625" cy="2571750"/>
          </a:xfrm>
          <a:custGeom>
            <a:avLst/>
            <a:gdLst>
              <a:gd name="T0" fmla="*/ 2147483647 w 163"/>
              <a:gd name="T1" fmla="*/ 2147483647 h 1094"/>
              <a:gd name="T2" fmla="*/ 0 w 163"/>
              <a:gd name="T3" fmla="*/ 0 h 1094"/>
              <a:gd name="T4" fmla="*/ 0 60000 65536"/>
              <a:gd name="T5" fmla="*/ 0 60000 65536"/>
              <a:gd name="T6" fmla="*/ 0 w 163"/>
              <a:gd name="T7" fmla="*/ 0 h 1094"/>
              <a:gd name="T8" fmla="*/ 163 w 163"/>
              <a:gd name="T9" fmla="*/ 1094 h 10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" h="1094">
                <a:moveTo>
                  <a:pt x="163" y="1094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85750" y="3000375"/>
            <a:ext cx="485616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б</a:t>
            </a:r>
            <a:r>
              <a:rPr lang="en-US" sz="2800" b="1" i="1">
                <a:latin typeface="Times New Roman" pitchFamily="18" charset="0"/>
              </a:rPr>
              <a:t>)</a:t>
            </a:r>
            <a:r>
              <a:rPr lang="ru-RU" sz="2800" b="1" i="1">
                <a:latin typeface="Times New Roman" pitchFamily="18" charset="0"/>
              </a:rPr>
              <a:t> Прямую  по которой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пересекаются  плоскости  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BD</a:t>
            </a: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и 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SAC</a:t>
            </a:r>
            <a:r>
              <a:rPr lang="en-US" sz="2800" b="1" i="1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5500688" y="2457450"/>
            <a:ext cx="2386012" cy="1328738"/>
          </a:xfrm>
          <a:custGeom>
            <a:avLst/>
            <a:gdLst>
              <a:gd name="T0" fmla="*/ 0 w 1101"/>
              <a:gd name="T1" fmla="*/ 2147483647 h 624"/>
              <a:gd name="T2" fmla="*/ 2147483647 w 1101"/>
              <a:gd name="T3" fmla="*/ 0 h 624"/>
              <a:gd name="T4" fmla="*/ 0 60000 65536"/>
              <a:gd name="T5" fmla="*/ 0 60000 65536"/>
              <a:gd name="T6" fmla="*/ 0 w 1101"/>
              <a:gd name="T7" fmla="*/ 0 h 624"/>
              <a:gd name="T8" fmla="*/ 1101 w 1101"/>
              <a:gd name="T9" fmla="*/ 624 h 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1" h="624">
                <a:moveTo>
                  <a:pt x="0" y="624"/>
                </a:moveTo>
                <a:lnTo>
                  <a:pt x="1101" y="0"/>
                </a:lnTo>
              </a:path>
            </a:pathLst>
          </a:custGeom>
          <a:noFill/>
          <a:ln w="50800">
            <a:solidFill>
              <a:srgbClr val="7030A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285750" y="4857750"/>
            <a:ext cx="45085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в</a:t>
            </a:r>
            <a:r>
              <a:rPr lang="en-US" sz="2800" b="1" i="1">
                <a:latin typeface="Times New Roman" pitchFamily="18" charset="0"/>
              </a:rPr>
              <a:t>)</a:t>
            </a:r>
            <a:r>
              <a:rPr lang="ru-RU" sz="2800" b="1" i="1">
                <a:latin typeface="Times New Roman" pitchFamily="18" charset="0"/>
              </a:rPr>
              <a:t> Плоскость,  которую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пересекает  прямая 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AC</a:t>
            </a:r>
            <a:r>
              <a:rPr lang="en-US" sz="2800" b="1" i="1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86375" y="3986213"/>
            <a:ext cx="3714750" cy="46037"/>
          </a:xfrm>
          <a:custGeom>
            <a:avLst/>
            <a:gdLst>
              <a:gd name="T0" fmla="*/ 0 w 2045"/>
              <a:gd name="T1" fmla="*/ 0 h 10"/>
              <a:gd name="T2" fmla="*/ 2147483647 w 2045"/>
              <a:gd name="T3" fmla="*/ 2147483647 h 10"/>
              <a:gd name="T4" fmla="*/ 0 60000 65536"/>
              <a:gd name="T5" fmla="*/ 0 60000 65536"/>
              <a:gd name="T6" fmla="*/ 0 w 2045"/>
              <a:gd name="T7" fmla="*/ 0 h 10"/>
              <a:gd name="T8" fmla="*/ 2045 w 2045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5" h="10">
                <a:moveTo>
                  <a:pt x="0" y="0"/>
                </a:moveTo>
                <a:lnTo>
                  <a:pt x="2045" y="10"/>
                </a:lnTo>
              </a:path>
            </a:pathLst>
          </a:custGeom>
          <a:noFill/>
          <a:ln w="571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8" grpId="1" animBg="1"/>
      <p:bldP spid="24579" grpId="0" animBg="1"/>
      <p:bldP spid="24579" grpId="1" animBg="1"/>
      <p:bldP spid="24596" grpId="0"/>
      <p:bldP spid="24597" grpId="0" animBg="1"/>
      <p:bldP spid="24597" grpId="1" animBg="1"/>
      <p:bldP spid="24598" grpId="0"/>
      <p:bldP spid="24599" grpId="0" animBg="1"/>
      <p:bldP spid="24599" grpId="1" animBg="1"/>
      <p:bldP spid="24600" grpId="0"/>
      <p:bldP spid="24601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536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  <a:solidFill>
            <a:schemeClr val="bg1"/>
          </a:solidFill>
          <a:ln>
            <a:solidFill>
              <a:srgbClr val="00AC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rIns="0" bIns="0"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200" b="1" dirty="0" smtClean="0">
                <a:solidFill>
                  <a:srgbClr val="0A6221"/>
                </a:solidFill>
                <a:latin typeface="Times New Roman" pitchFamily="18" charset="0"/>
                <a:cs typeface="Times New Roman" pitchFamily="18" charset="0"/>
              </a:rPr>
              <a:t>Геометрия</a:t>
            </a:r>
          </a:p>
        </p:txBody>
      </p:sp>
      <p:sp>
        <p:nvSpPr>
          <p:cNvPr id="15363" name="Текст 15362"/>
          <p:cNvSpPr>
            <a:spLocks noGrp="1"/>
          </p:cNvSpPr>
          <p:nvPr>
            <p:ph type="body" idx="4294967295"/>
          </p:nvPr>
        </p:nvSpPr>
        <p:spPr>
          <a:xfrm>
            <a:off x="323850" y="2103438"/>
            <a:ext cx="6707188" cy="1468437"/>
          </a:xfr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3050" indent="-27305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Планиметрия</a:t>
            </a:r>
          </a:p>
        </p:txBody>
      </p:sp>
      <p:sp>
        <p:nvSpPr>
          <p:cNvPr id="15366" name="Rectangle 15365"/>
          <p:cNvSpPr>
            <a:spLocks noChangeArrowheads="1"/>
          </p:cNvSpPr>
          <p:nvPr/>
        </p:nvSpPr>
        <p:spPr bwMode="auto">
          <a:xfrm>
            <a:off x="2571750" y="3929063"/>
            <a:ext cx="6357938" cy="132397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Стереометрия</a:t>
            </a:r>
            <a:r>
              <a:rPr lang="ru-RU" sz="8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7" name="Straight Connector 15366"/>
          <p:cNvSpPr>
            <a:spLocks noChangeShapeType="1"/>
          </p:cNvSpPr>
          <p:nvPr/>
        </p:nvSpPr>
        <p:spPr bwMode="auto">
          <a:xfrm flipH="1">
            <a:off x="2571750" y="1643063"/>
            <a:ext cx="436563" cy="428625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Box 15368"/>
          <p:cNvSpPr txBox="1">
            <a:spLocks noChangeArrowheads="1"/>
          </p:cNvSpPr>
          <p:nvPr/>
        </p:nvSpPr>
        <p:spPr bwMode="auto">
          <a:xfrm>
            <a:off x="214313" y="5286375"/>
            <a:ext cx="8786812" cy="1138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stereos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телесный, твердый, объемный, пространственный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metreo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i="1" dirty="0">
                <a:solidFill>
                  <a:srgbClr val="CC00CC"/>
                </a:solidFill>
                <a:latin typeface="Georgia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измерять</a:t>
            </a:r>
            <a:r>
              <a:rPr lang="en-US" sz="3200" b="1" i="1" dirty="0">
                <a:solidFill>
                  <a:srgbClr val="CC00CC"/>
                </a:solidFill>
                <a:latin typeface="Georgia" pitchFamily="18" charset="0"/>
              </a:rPr>
              <a:t> </a:t>
            </a:r>
            <a:endParaRPr lang="ru-RU" sz="3200" b="1" i="1" dirty="0">
              <a:solidFill>
                <a:srgbClr val="CC00CC"/>
              </a:solidFill>
              <a:latin typeface="Georgia" pitchFamily="18" charset="0"/>
            </a:endParaRPr>
          </a:p>
        </p:txBody>
      </p:sp>
      <p:sp>
        <p:nvSpPr>
          <p:cNvPr id="23561" name="Straight Connector 15370"/>
          <p:cNvSpPr>
            <a:spLocks noChangeShapeType="1"/>
          </p:cNvSpPr>
          <p:nvPr/>
        </p:nvSpPr>
        <p:spPr bwMode="auto">
          <a:xfrm>
            <a:off x="7215188" y="1643063"/>
            <a:ext cx="571500" cy="2286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  <p:bldP spid="15366" grpId="0" animBg="1"/>
      <p:bldP spid="23557" grpId="0" animBg="1"/>
      <p:bldP spid="15369" grpId="0"/>
      <p:bldP spid="235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500063"/>
            <a:ext cx="4398963" cy="1143000"/>
          </a:xfrm>
          <a:ln w="38100">
            <a:solidFill>
              <a:srgbClr val="00008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Домашнее</a:t>
            </a:r>
            <a:br>
              <a:rPr 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23850" y="2997200"/>
            <a:ext cx="3708400" cy="788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arenR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Выучить  аксиомы.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19250" y="1628775"/>
            <a:ext cx="1728788" cy="13684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3924300" y="1628775"/>
            <a:ext cx="601663" cy="3371850"/>
          </a:xfrm>
          <a:custGeom>
            <a:avLst/>
            <a:gdLst>
              <a:gd name="T0" fmla="*/ 0 w 379"/>
              <a:gd name="T1" fmla="*/ 0 h 2507"/>
              <a:gd name="T2" fmla="*/ 2147483647 w 379"/>
              <a:gd name="T3" fmla="*/ 2147483647 h 2507"/>
              <a:gd name="T4" fmla="*/ 0 60000 65536"/>
              <a:gd name="T5" fmla="*/ 0 60000 65536"/>
              <a:gd name="T6" fmla="*/ 0 w 379"/>
              <a:gd name="T7" fmla="*/ 0 h 2507"/>
              <a:gd name="T8" fmla="*/ 379 w 379"/>
              <a:gd name="T9" fmla="*/ 2507 h 25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9" h="2507">
                <a:moveTo>
                  <a:pt x="0" y="0"/>
                </a:moveTo>
                <a:lnTo>
                  <a:pt x="379" y="2507"/>
                </a:ln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4643438" y="1628775"/>
            <a:ext cx="2351087" cy="2046288"/>
          </a:xfrm>
          <a:custGeom>
            <a:avLst/>
            <a:gdLst>
              <a:gd name="T0" fmla="*/ 0 w 1481"/>
              <a:gd name="T1" fmla="*/ 0 h 1289"/>
              <a:gd name="T2" fmla="*/ 2147483647 w 1481"/>
              <a:gd name="T3" fmla="*/ 2147483647 h 1289"/>
              <a:gd name="T4" fmla="*/ 0 60000 65536"/>
              <a:gd name="T5" fmla="*/ 0 60000 65536"/>
              <a:gd name="T6" fmla="*/ 0 w 1481"/>
              <a:gd name="T7" fmla="*/ 0 h 1289"/>
              <a:gd name="T8" fmla="*/ 1481 w 1481"/>
              <a:gd name="T9" fmla="*/ 1289 h 12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1" h="1289">
                <a:moveTo>
                  <a:pt x="0" y="0"/>
                </a:moveTo>
                <a:lnTo>
                  <a:pt x="1481" y="1289"/>
                </a:ln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000375" y="5000625"/>
            <a:ext cx="1944688" cy="936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2) П. 2-3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стр. 4 – 6.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364163" y="3716338"/>
            <a:ext cx="3490912" cy="9366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3) № 1 (в, г); 2(в, г); 6.</a:t>
            </a:r>
          </a:p>
        </p:txBody>
      </p:sp>
      <p:pic>
        <p:nvPicPr>
          <p:cNvPr id="38920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данные 24"/>
          <p:cNvSpPr/>
          <p:nvPr/>
        </p:nvSpPr>
        <p:spPr>
          <a:xfrm>
            <a:off x="4329113" y="3011488"/>
            <a:ext cx="4643437" cy="3286125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857250"/>
            <a:ext cx="6143625" cy="71437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Комментарий к задаче № 6: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435600" y="4508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7740650" y="32131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7092950" y="53006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8101013" y="3573463"/>
            <a:ext cx="71437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5580063" y="4941888"/>
            <a:ext cx="71437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7019925" y="5589588"/>
            <a:ext cx="71438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V="1">
            <a:off x="428625" y="3786188"/>
            <a:ext cx="4321175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85750" y="1928813"/>
            <a:ext cx="3733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 случай: 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точки  лежат  </a:t>
            </a:r>
          </a:p>
          <a:p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одной  прямой.</a:t>
            </a:r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3286125" y="4000500"/>
            <a:ext cx="142875" cy="142875"/>
          </a:xfrm>
          <a:prstGeom prst="ellipse">
            <a:avLst/>
          </a:prstGeom>
          <a:solidFill>
            <a:srgbClr val="0A62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642938" y="40719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928813" y="44291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3165475" y="35687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286375" y="1857375"/>
            <a:ext cx="3656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 случай: 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точки  лежат </a:t>
            </a:r>
          </a:p>
          <a:p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одной  плоскости.</a:t>
            </a:r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5003800" y="3413125"/>
            <a:ext cx="3470275" cy="1882775"/>
          </a:xfrm>
          <a:custGeom>
            <a:avLst/>
            <a:gdLst>
              <a:gd name="T0" fmla="*/ 0 w 2186"/>
              <a:gd name="T1" fmla="*/ 2147483647 h 1186"/>
              <a:gd name="T2" fmla="*/ 2147483647 w 2186"/>
              <a:gd name="T3" fmla="*/ 0 h 1186"/>
              <a:gd name="T4" fmla="*/ 0 60000 65536"/>
              <a:gd name="T5" fmla="*/ 0 60000 65536"/>
              <a:gd name="T6" fmla="*/ 0 w 2186"/>
              <a:gd name="T7" fmla="*/ 0 h 1186"/>
              <a:gd name="T8" fmla="*/ 2186 w 2186"/>
              <a:gd name="T9" fmla="*/ 1186 h 1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6" h="1186">
                <a:moveTo>
                  <a:pt x="0" y="1186"/>
                </a:moveTo>
                <a:lnTo>
                  <a:pt x="2186" y="0"/>
                </a:ln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6735763" y="3124200"/>
            <a:ext cx="1630362" cy="3063875"/>
          </a:xfrm>
          <a:custGeom>
            <a:avLst/>
            <a:gdLst>
              <a:gd name="T0" fmla="*/ 2147483647 w 1027"/>
              <a:gd name="T1" fmla="*/ 0 h 1930"/>
              <a:gd name="T2" fmla="*/ 0 w 1027"/>
              <a:gd name="T3" fmla="*/ 2147483647 h 1930"/>
              <a:gd name="T4" fmla="*/ 0 60000 65536"/>
              <a:gd name="T5" fmla="*/ 0 60000 65536"/>
              <a:gd name="T6" fmla="*/ 0 w 1027"/>
              <a:gd name="T7" fmla="*/ 0 h 1930"/>
              <a:gd name="T8" fmla="*/ 1027 w 1027"/>
              <a:gd name="T9" fmla="*/ 1930 h 19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7" h="1930">
                <a:moveTo>
                  <a:pt x="1027" y="0"/>
                </a:moveTo>
                <a:lnTo>
                  <a:pt x="0" y="193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1" name="Freeform 31"/>
          <p:cNvSpPr>
            <a:spLocks/>
          </p:cNvSpPr>
          <p:nvPr/>
        </p:nvSpPr>
        <p:spPr bwMode="auto">
          <a:xfrm>
            <a:off x="4968875" y="4664075"/>
            <a:ext cx="2681288" cy="1219200"/>
          </a:xfrm>
          <a:custGeom>
            <a:avLst/>
            <a:gdLst>
              <a:gd name="T0" fmla="*/ 0 w 1689"/>
              <a:gd name="T1" fmla="*/ 0 h 768"/>
              <a:gd name="T2" fmla="*/ 2147483647 w 1689"/>
              <a:gd name="T3" fmla="*/ 2147483647 h 768"/>
              <a:gd name="T4" fmla="*/ 0 60000 65536"/>
              <a:gd name="T5" fmla="*/ 0 60000 65536"/>
              <a:gd name="T6" fmla="*/ 0 w 1689"/>
              <a:gd name="T7" fmla="*/ 0 h 768"/>
              <a:gd name="T8" fmla="*/ 1689 w 1689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89" h="768">
                <a:moveTo>
                  <a:pt x="0" y="0"/>
                </a:moveTo>
                <a:lnTo>
                  <a:pt x="1689" y="768"/>
                </a:lnTo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2000250" y="4286250"/>
            <a:ext cx="142875" cy="142875"/>
          </a:xfrm>
          <a:prstGeom prst="ellipse">
            <a:avLst/>
          </a:prstGeom>
          <a:solidFill>
            <a:srgbClr val="0A62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857250" y="4546600"/>
            <a:ext cx="142875" cy="142875"/>
          </a:xfrm>
          <a:prstGeom prst="ellipse">
            <a:avLst/>
          </a:prstGeom>
          <a:solidFill>
            <a:srgbClr val="0A62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85750" y="5572125"/>
            <a:ext cx="3529013" cy="1008063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Удачи!</a:t>
            </a:r>
          </a:p>
        </p:txBody>
      </p:sp>
      <p:pic>
        <p:nvPicPr>
          <p:cNvPr id="39958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1202" grpId="0"/>
      <p:bldP spid="51208" grpId="0"/>
      <p:bldP spid="51209" grpId="0"/>
      <p:bldP spid="51210" grpId="0"/>
      <p:bldP spid="51211" grpId="0" animBg="1"/>
      <p:bldP spid="51212" grpId="0" animBg="1"/>
      <p:bldP spid="51213" grpId="0" animBg="1"/>
      <p:bldP spid="51214" grpId="0" animBg="1"/>
      <p:bldP spid="51215" grpId="0"/>
      <p:bldP spid="51218" grpId="0" animBg="1"/>
      <p:bldP spid="51222" grpId="0"/>
      <p:bldP spid="51229" grpId="0" animBg="1"/>
      <p:bldP spid="51230" grpId="0" animBg="1"/>
      <p:bldP spid="51231" grpId="0" animBg="1"/>
      <p:bldP spid="23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5976938" y="4214813"/>
            <a:ext cx="3167062" cy="2398712"/>
          </a:xfrm>
          <a:custGeom>
            <a:avLst/>
            <a:gdLst>
              <a:gd name="connsiteX0" fmla="*/ 235743 w 3167062"/>
              <a:gd name="connsiteY0" fmla="*/ 1050131 h 2397919"/>
              <a:gd name="connsiteX1" fmla="*/ 392906 w 3167062"/>
              <a:gd name="connsiteY1" fmla="*/ 207169 h 2397919"/>
              <a:gd name="connsiteX2" fmla="*/ 2593181 w 3167062"/>
              <a:gd name="connsiteY2" fmla="*/ 221456 h 2397919"/>
              <a:gd name="connsiteX3" fmla="*/ 2950368 w 3167062"/>
              <a:gd name="connsiteY3" fmla="*/ 1535906 h 2397919"/>
              <a:gd name="connsiteX4" fmla="*/ 1293018 w 3167062"/>
              <a:gd name="connsiteY4" fmla="*/ 2321719 h 2397919"/>
              <a:gd name="connsiteX5" fmla="*/ 235743 w 3167062"/>
              <a:gd name="connsiteY5" fmla="*/ 1050131 h 239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062" h="2397919">
                <a:moveTo>
                  <a:pt x="235743" y="1050131"/>
                </a:moveTo>
                <a:cubicBezTo>
                  <a:pt x="85724" y="697706"/>
                  <a:pt x="0" y="345282"/>
                  <a:pt x="392906" y="207169"/>
                </a:cubicBezTo>
                <a:cubicBezTo>
                  <a:pt x="785812" y="69057"/>
                  <a:pt x="2166937" y="0"/>
                  <a:pt x="2593181" y="221456"/>
                </a:cubicBezTo>
                <a:cubicBezTo>
                  <a:pt x="3019425" y="442912"/>
                  <a:pt x="3167062" y="1185862"/>
                  <a:pt x="2950368" y="1535906"/>
                </a:cubicBezTo>
                <a:cubicBezTo>
                  <a:pt x="2733674" y="1885950"/>
                  <a:pt x="1745455" y="2397919"/>
                  <a:pt x="1293018" y="2321719"/>
                </a:cubicBezTo>
                <a:cubicBezTo>
                  <a:pt x="840581" y="2245519"/>
                  <a:pt x="385762" y="1402556"/>
                  <a:pt x="235743" y="105013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4614862" cy="1143000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Стереометрия.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53197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Раздел  геометрии,  в  котором 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изучаются свойства  фигур 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 пространстве.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428875"/>
            <a:ext cx="9174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Основные фигуры в пространстве: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857250" y="5286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000125" y="4714875"/>
            <a:ext cx="53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А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85750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Точка.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571750" y="4714875"/>
            <a:ext cx="2808288" cy="10810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357688" y="5286375"/>
            <a:ext cx="452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а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214688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Прямая.</a:t>
            </a:r>
          </a:p>
        </p:txBody>
      </p:sp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7524750" y="36449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7286625" y="5857875"/>
          <a:ext cx="534988" cy="500063"/>
        </p:xfrm>
        <a:graphic>
          <a:graphicData uri="http://schemas.openxmlformats.org/presentationml/2006/ole">
            <p:oleObj spid="_x0000_s1026" name="Формула" r:id="rId3" imgW="152334" imgH="139639" progId="Equation.3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143625" y="3500438"/>
            <a:ext cx="27146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Плоскость.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5286375" y="4357688"/>
            <a:ext cx="3708400" cy="2160587"/>
          </a:xfrm>
          <a:prstGeom prst="parallelogram">
            <a:avLst>
              <a:gd name="adj" fmla="val 42910"/>
            </a:avLst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>
            <p:ph idx="1"/>
          </p:nvPr>
        </p:nvGraphicFramePr>
        <p:xfrm>
          <a:off x="8072438" y="4572000"/>
          <a:ext cx="544512" cy="500063"/>
        </p:xfrm>
        <a:graphic>
          <a:graphicData uri="http://schemas.openxmlformats.org/presentationml/2006/ole">
            <p:oleObj spid="_x0000_s1027" name="Формула" r:id="rId4" imgW="152334" imgH="139639" progId="Equation.3">
              <p:embed/>
            </p:oleObj>
          </a:graphicData>
        </a:graphic>
      </p:graphicFrame>
      <p:pic>
        <p:nvPicPr>
          <p:cNvPr id="1042" name="Рисунок 18" descr="img00011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9863" y="0"/>
            <a:ext cx="2624137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074" grpId="0"/>
      <p:bldP spid="3078" grpId="0"/>
      <p:bldP spid="3080" grpId="0"/>
      <p:bldP spid="3081" grpId="0" animBg="1"/>
      <p:bldP spid="3082" grpId="0"/>
      <p:bldP spid="3084" grpId="0" animBg="1"/>
      <p:bldP spid="3085" grpId="0" animBg="1"/>
      <p:bldP spid="3086" grpId="0"/>
      <p:bldP spid="3087" grpId="0" animBg="1"/>
      <p:bldP spid="3095" grpId="0" animBg="1"/>
      <p:bldP spid="30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Picture 2"/>
          <p:cNvSpPr>
            <a:spLocks noGrp="1"/>
          </p:cNvSpPr>
          <p:nvPr>
            <p:ph type="body" sz="half" idx="4294967295"/>
          </p:nvPr>
        </p:nvSpPr>
        <p:spPr>
          <a:xfrm>
            <a:off x="571472" y="571480"/>
            <a:ext cx="8006588" cy="5648867"/>
          </a:xfrm>
          <a:ln cap="flat" algn="ctr">
            <a:solidFill>
              <a:schemeClr val="bg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txBody>
          <a:bodyPr rtlCol="0">
            <a:normAutofit fontScale="92500" lnSpcReduction="1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Обозначение основных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фигур в пространстве: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точка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прямая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плоскость</a:t>
            </a:r>
          </a:p>
        </p:txBody>
      </p:sp>
      <p:sp>
        <p:nvSpPr>
          <p:cNvPr id="17413" name="TextBox 17412"/>
          <p:cNvSpPr txBox="1">
            <a:spLocks noChangeArrowheads="1"/>
          </p:cNvSpPr>
          <p:nvPr/>
        </p:nvSpPr>
        <p:spPr bwMode="auto">
          <a:xfrm>
            <a:off x="2428875" y="2143125"/>
            <a:ext cx="24907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7" name="TextBox 17416"/>
          <p:cNvSpPr txBox="1">
            <a:spLocks noChangeArrowheads="1"/>
          </p:cNvSpPr>
          <p:nvPr/>
        </p:nvSpPr>
        <p:spPr bwMode="auto">
          <a:xfrm>
            <a:off x="3429000" y="3429000"/>
            <a:ext cx="220821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8" name="TextBox 17417"/>
          <p:cNvSpPr txBox="1">
            <a:spLocks noChangeArrowheads="1"/>
          </p:cNvSpPr>
          <p:nvPr/>
        </p:nvSpPr>
        <p:spPr bwMode="auto">
          <a:xfrm>
            <a:off x="2571750" y="4000500"/>
            <a:ext cx="6238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7419" name="TextBox 17418"/>
          <p:cNvSpPr txBox="1">
            <a:spLocks noChangeArrowheads="1"/>
          </p:cNvSpPr>
          <p:nvPr/>
        </p:nvSpPr>
        <p:spPr bwMode="auto">
          <a:xfrm>
            <a:off x="3286125" y="4214813"/>
            <a:ext cx="35448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</a:t>
            </a:r>
            <a:r>
              <a:rPr lang="ru-RU" sz="4000" b="1" i="1">
                <a:latin typeface="Times New Roman" pitchFamily="18" charset="0"/>
              </a:rPr>
              <a:t>В</a:t>
            </a:r>
            <a:r>
              <a:rPr lang="en-US" sz="4000" b="1" i="1">
                <a:latin typeface="Times New Roman" pitchFamily="18" charset="0"/>
              </a:rPr>
              <a:t>, B</a:t>
            </a:r>
            <a:r>
              <a:rPr lang="ru-RU" sz="4000" b="1" i="1">
                <a:latin typeface="Times New Roman" pitchFamily="18" charset="0"/>
              </a:rPr>
              <a:t>С</a:t>
            </a:r>
            <a:r>
              <a:rPr lang="en-US" sz="4000" b="1" i="1">
                <a:latin typeface="Times New Roman" pitchFamily="18" charset="0"/>
              </a:rPr>
              <a:t>, CD, …</a:t>
            </a:r>
            <a:endParaRPr lang="ru-RU" sz="4000" b="1" i="1">
              <a:latin typeface="Times New Roman" pitchFamily="18" charset="0"/>
            </a:endParaRPr>
          </a:p>
        </p:txBody>
      </p:sp>
      <p:graphicFrame>
        <p:nvGraphicFramePr>
          <p:cNvPr id="26631" name="Object 1"/>
          <p:cNvGraphicFramePr>
            <a:graphicFrameLocks noChangeAspect="1"/>
          </p:cNvGraphicFramePr>
          <p:nvPr/>
        </p:nvGraphicFramePr>
        <p:xfrm>
          <a:off x="3357563" y="5643563"/>
          <a:ext cx="1071562" cy="674687"/>
        </p:xfrm>
        <a:graphic>
          <a:graphicData uri="http://schemas.openxmlformats.org/presentationml/2006/ole">
            <p:oleObj spid="_x0000_s2050" name="Формула" r:id="rId3" imgW="190440" imgH="164880" progId="Equation.3">
              <p:embed/>
            </p:oleObj>
          </a:graphicData>
        </a:graphic>
      </p:graphicFrame>
      <p:graphicFrame>
        <p:nvGraphicFramePr>
          <p:cNvPr id="26632" name="Object 2"/>
          <p:cNvGraphicFramePr>
            <a:graphicFrameLocks noChangeAspect="1"/>
          </p:cNvGraphicFramePr>
          <p:nvPr/>
        </p:nvGraphicFramePr>
        <p:xfrm>
          <a:off x="4357688" y="5500688"/>
          <a:ext cx="1008062" cy="781050"/>
        </p:xfrm>
        <a:graphic>
          <a:graphicData uri="http://schemas.openxmlformats.org/presentationml/2006/ole">
            <p:oleObj spid="_x0000_s2051" name="Формула" r:id="rId4" imgW="190440" imgH="203040" progId="Equation.3">
              <p:embed/>
            </p:oleObj>
          </a:graphicData>
        </a:graphic>
      </p:graphicFrame>
      <p:graphicFrame>
        <p:nvGraphicFramePr>
          <p:cNvPr id="26633" name="Object 3"/>
          <p:cNvGraphicFramePr>
            <a:graphicFrameLocks noChangeAspect="1"/>
          </p:cNvGraphicFramePr>
          <p:nvPr/>
        </p:nvGraphicFramePr>
        <p:xfrm>
          <a:off x="5203825" y="5643563"/>
          <a:ext cx="1450975" cy="712787"/>
        </p:xfrm>
        <a:graphic>
          <a:graphicData uri="http://schemas.openxmlformats.org/presentationml/2006/ole">
            <p:oleObj spid="_x0000_s2052" name="Формула" r:id="rId5" imgW="279360" imgH="164880" progId="Equation.3">
              <p:embed/>
            </p:oleObj>
          </a:graphicData>
        </a:graphic>
      </p:graphicFrame>
      <p:pic>
        <p:nvPicPr>
          <p:cNvPr id="2058" name="Рисунок 9" descr="img0001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7" grpId="0"/>
      <p:bldP spid="17418" grpId="0"/>
      <p:bldP spid="174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85720" y="3429000"/>
            <a:ext cx="2438400" cy="2592388"/>
            <a:chOff x="2928" y="2160"/>
            <a:chExt cx="1824" cy="1536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604 h 1824"/>
                <a:gd name="T2" fmla="*/ 205 w 1248"/>
                <a:gd name="T3" fmla="*/ 917 h 1824"/>
                <a:gd name="T4" fmla="*/ 356 w 1248"/>
                <a:gd name="T5" fmla="*/ 0 h 1824"/>
                <a:gd name="T6" fmla="*/ 0 w 1248"/>
                <a:gd name="T7" fmla="*/ 604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4" name="Line 15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5986463" cy="7778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Геометрические  тела: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57188" y="928688"/>
            <a:ext cx="1714500" cy="1714500"/>
            <a:chOff x="385" y="981"/>
            <a:chExt cx="1270" cy="1270"/>
          </a:xfrm>
        </p:grpSpPr>
        <p:sp>
          <p:nvSpPr>
            <p:cNvPr id="9233" name="AutoShape 5"/>
            <p:cNvSpPr>
              <a:spLocks noChangeArrowheads="1"/>
            </p:cNvSpPr>
            <p:nvPr/>
          </p:nvSpPr>
          <p:spPr bwMode="auto">
            <a:xfrm>
              <a:off x="385" y="981"/>
              <a:ext cx="1270" cy="1270"/>
            </a:xfrm>
            <a:prstGeom prst="cube">
              <a:avLst>
                <a:gd name="adj" fmla="val 25000"/>
              </a:avLst>
            </a:prstGeom>
            <a:solidFill>
              <a:schemeClr val="accent2">
                <a:lumMod val="40000"/>
                <a:lumOff val="60000"/>
                <a:alpha val="50195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03" name="Freeform 6"/>
            <p:cNvSpPr>
              <a:spLocks/>
            </p:cNvSpPr>
            <p:nvPr/>
          </p:nvSpPr>
          <p:spPr bwMode="auto">
            <a:xfrm>
              <a:off x="685" y="993"/>
              <a:ext cx="8" cy="927"/>
            </a:xfrm>
            <a:custGeom>
              <a:avLst/>
              <a:gdLst>
                <a:gd name="T0" fmla="*/ 8 w 8"/>
                <a:gd name="T1" fmla="*/ 0 h 927"/>
                <a:gd name="T2" fmla="*/ 0 w 8"/>
                <a:gd name="T3" fmla="*/ 927 h 927"/>
                <a:gd name="T4" fmla="*/ 0 60000 65536"/>
                <a:gd name="T5" fmla="*/ 0 60000 65536"/>
                <a:gd name="T6" fmla="*/ 0 w 8"/>
                <a:gd name="T7" fmla="*/ 0 h 927"/>
                <a:gd name="T8" fmla="*/ 8 w 8"/>
                <a:gd name="T9" fmla="*/ 927 h 9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927">
                  <a:moveTo>
                    <a:pt x="8" y="0"/>
                  </a:moveTo>
                  <a:lnTo>
                    <a:pt x="0" y="92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4" name="Line 7"/>
            <p:cNvSpPr>
              <a:spLocks noChangeShapeType="1"/>
            </p:cNvSpPr>
            <p:nvPr/>
          </p:nvSpPr>
          <p:spPr bwMode="auto">
            <a:xfrm>
              <a:off x="686" y="1939"/>
              <a:ext cx="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505" name="Freeform 8"/>
            <p:cNvSpPr>
              <a:spLocks/>
            </p:cNvSpPr>
            <p:nvPr/>
          </p:nvSpPr>
          <p:spPr bwMode="auto">
            <a:xfrm>
              <a:off x="392" y="1920"/>
              <a:ext cx="284" cy="320"/>
            </a:xfrm>
            <a:custGeom>
              <a:avLst/>
              <a:gdLst>
                <a:gd name="T0" fmla="*/ 0 w 284"/>
                <a:gd name="T1" fmla="*/ 320 h 320"/>
                <a:gd name="T2" fmla="*/ 284 w 284"/>
                <a:gd name="T3" fmla="*/ 0 h 320"/>
                <a:gd name="T4" fmla="*/ 0 60000 65536"/>
                <a:gd name="T5" fmla="*/ 0 60000 65536"/>
                <a:gd name="T6" fmla="*/ 0 w 284"/>
                <a:gd name="T7" fmla="*/ 0 h 320"/>
                <a:gd name="T8" fmla="*/ 284 w 284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4" h="320">
                  <a:moveTo>
                    <a:pt x="0" y="320"/>
                  </a:moveTo>
                  <a:lnTo>
                    <a:pt x="28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786578" y="2928934"/>
            <a:ext cx="1711327" cy="2697168"/>
            <a:chOff x="1982" y="956"/>
            <a:chExt cx="1496" cy="2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229" name="AutoShape 10"/>
            <p:cNvSpPr>
              <a:spLocks noChangeArrowheads="1"/>
            </p:cNvSpPr>
            <p:nvPr/>
          </p:nvSpPr>
          <p:spPr bwMode="auto">
            <a:xfrm>
              <a:off x="1982" y="956"/>
              <a:ext cx="1496" cy="2496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0" name="Freeform 11"/>
            <p:cNvSpPr>
              <a:spLocks/>
            </p:cNvSpPr>
            <p:nvPr/>
          </p:nvSpPr>
          <p:spPr bwMode="auto">
            <a:xfrm>
              <a:off x="2342" y="968"/>
              <a:ext cx="4" cy="2104"/>
            </a:xfrm>
            <a:custGeom>
              <a:avLst/>
              <a:gdLst>
                <a:gd name="T0" fmla="*/ 4 w 4"/>
                <a:gd name="T1" fmla="*/ 0 h 2104"/>
                <a:gd name="T2" fmla="*/ 0 w 4"/>
                <a:gd name="T3" fmla="*/ 2104 h 2104"/>
                <a:gd name="T4" fmla="*/ 0 60000 65536"/>
                <a:gd name="T5" fmla="*/ 0 60000 65536"/>
                <a:gd name="T6" fmla="*/ 0 w 4"/>
                <a:gd name="T7" fmla="*/ 0 h 2104"/>
                <a:gd name="T8" fmla="*/ 4 w 4"/>
                <a:gd name="T9" fmla="*/ 2104 h 2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104">
                  <a:moveTo>
                    <a:pt x="4" y="0"/>
                  </a:moveTo>
                  <a:lnTo>
                    <a:pt x="0" y="2104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2336" y="3067"/>
              <a:ext cx="1134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2" name="Freeform 13"/>
            <p:cNvSpPr>
              <a:spLocks/>
            </p:cNvSpPr>
            <p:nvPr/>
          </p:nvSpPr>
          <p:spPr bwMode="auto">
            <a:xfrm>
              <a:off x="1991" y="3072"/>
              <a:ext cx="330" cy="358"/>
            </a:xfrm>
            <a:custGeom>
              <a:avLst/>
              <a:gdLst>
                <a:gd name="T0" fmla="*/ 0 w 330"/>
                <a:gd name="T1" fmla="*/ 358 h 358"/>
                <a:gd name="T2" fmla="*/ 330 w 330"/>
                <a:gd name="T3" fmla="*/ 0 h 358"/>
                <a:gd name="T4" fmla="*/ 0 60000 65536"/>
                <a:gd name="T5" fmla="*/ 0 60000 65536"/>
                <a:gd name="T6" fmla="*/ 0 w 330"/>
                <a:gd name="T7" fmla="*/ 0 h 358"/>
                <a:gd name="T8" fmla="*/ 330 w 330"/>
                <a:gd name="T9" fmla="*/ 358 h 3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0" h="358">
                  <a:moveTo>
                    <a:pt x="0" y="358"/>
                  </a:moveTo>
                  <a:lnTo>
                    <a:pt x="330" y="0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57188" y="2786063"/>
            <a:ext cx="1439862" cy="428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latin typeface="Georgia" pitchFamily="18" charset="0"/>
              </a:rPr>
              <a:t>Куб.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572125" y="6072188"/>
            <a:ext cx="3384550" cy="428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latin typeface="Georgia" pitchFamily="18" charset="0"/>
              </a:rPr>
              <a:t>Параллелепипед.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285750" y="6215063"/>
            <a:ext cx="2165350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Тетраэдр.</a:t>
            </a:r>
          </a:p>
        </p:txBody>
      </p:sp>
      <p:pic>
        <p:nvPicPr>
          <p:cNvPr id="20488" name="Рисунок 21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0"/>
          <p:cNvSpPr>
            <a:spLocks/>
          </p:cNvSpPr>
          <p:nvPr/>
        </p:nvSpPr>
        <p:spPr bwMode="auto">
          <a:xfrm>
            <a:off x="3460750" y="3203575"/>
            <a:ext cx="1198563" cy="46038"/>
          </a:xfrm>
          <a:custGeom>
            <a:avLst/>
            <a:gdLst>
              <a:gd name="T0" fmla="*/ 0 w 755"/>
              <a:gd name="T1" fmla="*/ 0 h 25"/>
              <a:gd name="T2" fmla="*/ 2147483647 w 755"/>
              <a:gd name="T3" fmla="*/ 2147483647 h 25"/>
              <a:gd name="T4" fmla="*/ 0 60000 65536"/>
              <a:gd name="T5" fmla="*/ 0 60000 65536"/>
              <a:gd name="T6" fmla="*/ 0 w 755"/>
              <a:gd name="T7" fmla="*/ 0 h 25"/>
              <a:gd name="T8" fmla="*/ 755 w 755"/>
              <a:gd name="T9" fmla="*/ 25 h 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5" h="25">
                <a:moveTo>
                  <a:pt x="0" y="0"/>
                </a:moveTo>
                <a:lnTo>
                  <a:pt x="755" y="25"/>
                </a:lnTo>
              </a:path>
            </a:pathLst>
          </a:cu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Freeform 12"/>
          <p:cNvSpPr>
            <a:spLocks/>
          </p:cNvSpPr>
          <p:nvPr/>
        </p:nvSpPr>
        <p:spPr bwMode="auto">
          <a:xfrm>
            <a:off x="4225925" y="2814638"/>
            <a:ext cx="1189038" cy="50800"/>
          </a:xfrm>
          <a:custGeom>
            <a:avLst/>
            <a:gdLst>
              <a:gd name="T0" fmla="*/ 0 w 749"/>
              <a:gd name="T1" fmla="*/ 0 h 32"/>
              <a:gd name="T2" fmla="*/ 2147483647 w 749"/>
              <a:gd name="T3" fmla="*/ 2147483647 h 32"/>
              <a:gd name="T4" fmla="*/ 0 60000 65536"/>
              <a:gd name="T5" fmla="*/ 0 60000 65536"/>
              <a:gd name="T6" fmla="*/ 0 w 749"/>
              <a:gd name="T7" fmla="*/ 0 h 32"/>
              <a:gd name="T8" fmla="*/ 749 w 749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49" h="32">
                <a:moveTo>
                  <a:pt x="0" y="0"/>
                </a:moveTo>
                <a:lnTo>
                  <a:pt x="749" y="32"/>
                </a:lnTo>
              </a:path>
            </a:pathLst>
          </a:cu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Freeform 13"/>
          <p:cNvSpPr>
            <a:spLocks/>
          </p:cNvSpPr>
          <p:nvPr/>
        </p:nvSpPr>
        <p:spPr bwMode="auto">
          <a:xfrm>
            <a:off x="3441700" y="2805113"/>
            <a:ext cx="793750" cy="403225"/>
          </a:xfrm>
          <a:custGeom>
            <a:avLst/>
            <a:gdLst>
              <a:gd name="T0" fmla="*/ 2147483647 w 500"/>
              <a:gd name="T1" fmla="*/ 0 h 254"/>
              <a:gd name="T2" fmla="*/ 0 w 500"/>
              <a:gd name="T3" fmla="*/ 2147483647 h 254"/>
              <a:gd name="T4" fmla="*/ 0 60000 65536"/>
              <a:gd name="T5" fmla="*/ 0 60000 65536"/>
              <a:gd name="T6" fmla="*/ 0 w 500"/>
              <a:gd name="T7" fmla="*/ 0 h 254"/>
              <a:gd name="T8" fmla="*/ 500 w 500"/>
              <a:gd name="T9" fmla="*/ 254 h 2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0" h="254">
                <a:moveTo>
                  <a:pt x="500" y="0"/>
                </a:moveTo>
                <a:lnTo>
                  <a:pt x="0" y="254"/>
                </a:lnTo>
              </a:path>
            </a:pathLst>
          </a:cu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Freeform 14"/>
          <p:cNvSpPr>
            <a:spLocks/>
          </p:cNvSpPr>
          <p:nvPr/>
        </p:nvSpPr>
        <p:spPr bwMode="auto">
          <a:xfrm>
            <a:off x="4619625" y="2882900"/>
            <a:ext cx="715963" cy="385763"/>
          </a:xfrm>
          <a:custGeom>
            <a:avLst/>
            <a:gdLst>
              <a:gd name="T0" fmla="*/ 2147483647 w 451"/>
              <a:gd name="T1" fmla="*/ 0 h 243"/>
              <a:gd name="T2" fmla="*/ 0 w 451"/>
              <a:gd name="T3" fmla="*/ 2147483647 h 243"/>
              <a:gd name="T4" fmla="*/ 0 60000 65536"/>
              <a:gd name="T5" fmla="*/ 0 60000 65536"/>
              <a:gd name="T6" fmla="*/ 0 w 451"/>
              <a:gd name="T7" fmla="*/ 0 h 243"/>
              <a:gd name="T8" fmla="*/ 451 w 451"/>
              <a:gd name="T9" fmla="*/ 243 h 24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1" h="243">
                <a:moveTo>
                  <a:pt x="451" y="0"/>
                </a:moveTo>
                <a:lnTo>
                  <a:pt x="0" y="243"/>
                </a:lnTo>
              </a:path>
            </a:pathLst>
          </a:cu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H="1">
            <a:off x="3449638" y="2000250"/>
            <a:ext cx="1031875" cy="1208088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4481513" y="1989138"/>
            <a:ext cx="117475" cy="1268412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4500563" y="2000250"/>
            <a:ext cx="876300" cy="893763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4206875" y="2019300"/>
            <a:ext cx="284163" cy="825500"/>
          </a:xfrm>
          <a:prstGeom prst="line">
            <a:avLst/>
          </a:pr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Freeform 19"/>
          <p:cNvSpPr>
            <a:spLocks/>
          </p:cNvSpPr>
          <p:nvPr/>
        </p:nvSpPr>
        <p:spPr bwMode="auto">
          <a:xfrm>
            <a:off x="3460750" y="3209925"/>
            <a:ext cx="1020763" cy="962025"/>
          </a:xfrm>
          <a:custGeom>
            <a:avLst/>
            <a:gdLst>
              <a:gd name="T0" fmla="*/ 2147483647 w 643"/>
              <a:gd name="T1" fmla="*/ 2147483647 h 606"/>
              <a:gd name="T2" fmla="*/ 0 w 643"/>
              <a:gd name="T3" fmla="*/ 0 h 606"/>
              <a:gd name="T4" fmla="*/ 0 60000 65536"/>
              <a:gd name="T5" fmla="*/ 0 60000 65536"/>
              <a:gd name="T6" fmla="*/ 0 w 643"/>
              <a:gd name="T7" fmla="*/ 0 h 606"/>
              <a:gd name="T8" fmla="*/ 643 w 643"/>
              <a:gd name="T9" fmla="*/ 606 h 6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3" h="606">
                <a:moveTo>
                  <a:pt x="643" y="60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4471988" y="3228975"/>
            <a:ext cx="117475" cy="9144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Freeform 21"/>
          <p:cNvSpPr>
            <a:spLocks/>
          </p:cNvSpPr>
          <p:nvPr/>
        </p:nvSpPr>
        <p:spPr bwMode="auto">
          <a:xfrm>
            <a:off x="4491038" y="2884488"/>
            <a:ext cx="874712" cy="1277937"/>
          </a:xfrm>
          <a:custGeom>
            <a:avLst/>
            <a:gdLst>
              <a:gd name="T0" fmla="*/ 0 w 551"/>
              <a:gd name="T1" fmla="*/ 794 h 805"/>
              <a:gd name="T2" fmla="*/ 0 w 551"/>
              <a:gd name="T3" fmla="*/ 805 h 805"/>
              <a:gd name="T4" fmla="*/ 551 w 551"/>
              <a:gd name="T5" fmla="*/ 0 h 805"/>
              <a:gd name="T6" fmla="*/ 0 60000 65536"/>
              <a:gd name="T7" fmla="*/ 0 60000 65536"/>
              <a:gd name="T8" fmla="*/ 0 60000 65536"/>
              <a:gd name="T9" fmla="*/ 0 w 551"/>
              <a:gd name="T10" fmla="*/ 0 h 805"/>
              <a:gd name="T11" fmla="*/ 551 w 551"/>
              <a:gd name="T12" fmla="*/ 805 h 8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1" h="805">
                <a:moveTo>
                  <a:pt x="0" y="794"/>
                </a:moveTo>
                <a:lnTo>
                  <a:pt x="0" y="805"/>
                </a:lnTo>
                <a:lnTo>
                  <a:pt x="551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>
            <a:off x="4225925" y="2816225"/>
            <a:ext cx="225425" cy="1355725"/>
          </a:xfrm>
          <a:prstGeom prst="line">
            <a:avLst/>
          </a:pr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3500438" y="4500563"/>
            <a:ext cx="2165350" cy="42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Октаэдр.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8" grpId="0" animBg="1"/>
      <p:bldP spid="5139" grpId="0" animBg="1"/>
      <p:bldP spid="514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571500" y="1857375"/>
            <a:ext cx="1439863" cy="2500313"/>
          </a:xfrm>
          <a:prstGeom prst="can">
            <a:avLst>
              <a:gd name="adj" fmla="val 3374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42"/>
          <p:cNvSpPr>
            <a:spLocks noChangeArrowheads="1"/>
          </p:cNvSpPr>
          <p:nvPr/>
        </p:nvSpPr>
        <p:spPr bwMode="auto">
          <a:xfrm>
            <a:off x="6786563" y="3929063"/>
            <a:ext cx="1676400" cy="1506537"/>
          </a:xfrm>
          <a:prstGeom prst="ellipse">
            <a:avLst/>
          </a:prstGeom>
          <a:solidFill>
            <a:srgbClr val="FFCCFF">
              <a:alpha val="69019"/>
            </a:srgbClr>
          </a:solidFill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47"/>
          <p:cNvSpPr>
            <a:spLocks noChangeArrowheads="1"/>
          </p:cNvSpPr>
          <p:nvPr/>
        </p:nvSpPr>
        <p:spPr bwMode="auto">
          <a:xfrm>
            <a:off x="6784975" y="4449763"/>
            <a:ext cx="1685925" cy="431800"/>
          </a:xfrm>
          <a:prstGeom prst="ellipse">
            <a:avLst/>
          </a:prstGeom>
          <a:solidFill>
            <a:srgbClr val="FF00FF">
              <a:alpha val="0"/>
            </a:srgbClr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48"/>
          <p:cNvSpPr>
            <a:spLocks noChangeShapeType="1"/>
          </p:cNvSpPr>
          <p:nvPr/>
        </p:nvSpPr>
        <p:spPr bwMode="auto">
          <a:xfrm>
            <a:off x="6796088" y="4681538"/>
            <a:ext cx="1641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49"/>
          <p:cNvSpPr>
            <a:spLocks/>
          </p:cNvSpPr>
          <p:nvPr/>
        </p:nvSpPr>
        <p:spPr bwMode="auto">
          <a:xfrm>
            <a:off x="7315200" y="4462463"/>
            <a:ext cx="515938" cy="417512"/>
          </a:xfrm>
          <a:custGeom>
            <a:avLst/>
            <a:gdLst>
              <a:gd name="T0" fmla="*/ 2147483647 w 325"/>
              <a:gd name="T1" fmla="*/ 0 h 263"/>
              <a:gd name="T2" fmla="*/ 0 w 325"/>
              <a:gd name="T3" fmla="*/ 2147483647 h 263"/>
              <a:gd name="T4" fmla="*/ 0 60000 65536"/>
              <a:gd name="T5" fmla="*/ 0 60000 65536"/>
              <a:gd name="T6" fmla="*/ 0 w 325"/>
              <a:gd name="T7" fmla="*/ 0 h 263"/>
              <a:gd name="T8" fmla="*/ 325 w 325"/>
              <a:gd name="T9" fmla="*/ 263 h 2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5" h="263">
                <a:moveTo>
                  <a:pt x="325" y="0"/>
                </a:moveTo>
                <a:lnTo>
                  <a:pt x="0" y="263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50"/>
          <p:cNvSpPr>
            <a:spLocks/>
          </p:cNvSpPr>
          <p:nvPr/>
        </p:nvSpPr>
        <p:spPr bwMode="auto">
          <a:xfrm>
            <a:off x="7502525" y="3965575"/>
            <a:ext cx="207963" cy="1476375"/>
          </a:xfrm>
          <a:custGeom>
            <a:avLst/>
            <a:gdLst>
              <a:gd name="T0" fmla="*/ 2147483647 w 131"/>
              <a:gd name="T1" fmla="*/ 2147483647 h 930"/>
              <a:gd name="T2" fmla="*/ 0 w 131"/>
              <a:gd name="T3" fmla="*/ 0 h 930"/>
              <a:gd name="T4" fmla="*/ 0 60000 65536"/>
              <a:gd name="T5" fmla="*/ 0 60000 65536"/>
              <a:gd name="T6" fmla="*/ 0 w 131"/>
              <a:gd name="T7" fmla="*/ 0 h 930"/>
              <a:gd name="T8" fmla="*/ 131 w 131"/>
              <a:gd name="T9" fmla="*/ 930 h 9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1" h="930">
                <a:moveTo>
                  <a:pt x="131" y="93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8625" y="285750"/>
            <a:ext cx="5986463" cy="7778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dirty="0">
                <a:solidFill>
                  <a:schemeClr val="accent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Геометрические  тела:</a:t>
            </a:r>
          </a:p>
        </p:txBody>
      </p:sp>
      <p:pic>
        <p:nvPicPr>
          <p:cNvPr id="21512" name="Рисунок 21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3"/>
          <p:cNvGrpSpPr>
            <a:grpSpLocks noChangeAspect="1"/>
          </p:cNvGrpSpPr>
          <p:nvPr/>
        </p:nvGrpSpPr>
        <p:grpSpPr bwMode="auto">
          <a:xfrm>
            <a:off x="3357563" y="2571750"/>
            <a:ext cx="2143125" cy="2286000"/>
            <a:chOff x="3165" y="2263"/>
            <a:chExt cx="1899" cy="2033"/>
          </a:xfrm>
        </p:grpSpPr>
        <p:sp>
          <p:nvSpPr>
            <p:cNvPr id="21517" name="AutoShape 24"/>
            <p:cNvSpPr>
              <a:spLocks noChangeAspect="1" noChangeArrowheads="1"/>
            </p:cNvSpPr>
            <p:nvPr/>
          </p:nvSpPr>
          <p:spPr bwMode="auto">
            <a:xfrm>
              <a:off x="3165" y="2263"/>
              <a:ext cx="1899" cy="2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25"/>
            <p:cNvSpPr>
              <a:spLocks/>
            </p:cNvSpPr>
            <p:nvPr/>
          </p:nvSpPr>
          <p:spPr bwMode="auto">
            <a:xfrm>
              <a:off x="3335" y="2387"/>
              <a:ext cx="780" cy="1467"/>
            </a:xfrm>
            <a:custGeom>
              <a:avLst/>
              <a:gdLst>
                <a:gd name="T0" fmla="*/ 409 w 1077"/>
                <a:gd name="T1" fmla="*/ 0 h 2015"/>
                <a:gd name="T2" fmla="*/ 0 w 1077"/>
                <a:gd name="T3" fmla="*/ 778 h 2015"/>
                <a:gd name="T4" fmla="*/ 0 60000 65536"/>
                <a:gd name="T5" fmla="*/ 0 60000 65536"/>
                <a:gd name="T6" fmla="*/ 0 w 1077"/>
                <a:gd name="T7" fmla="*/ 0 h 2015"/>
                <a:gd name="T8" fmla="*/ 1077 w 1077"/>
                <a:gd name="T9" fmla="*/ 2015 h 20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7" h="2015">
                  <a:moveTo>
                    <a:pt x="1077" y="0"/>
                  </a:moveTo>
                  <a:lnTo>
                    <a:pt x="0" y="201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26"/>
            <p:cNvSpPr>
              <a:spLocks noChangeShapeType="1"/>
            </p:cNvSpPr>
            <p:nvPr/>
          </p:nvSpPr>
          <p:spPr bwMode="auto">
            <a:xfrm>
              <a:off x="4114" y="2387"/>
              <a:ext cx="743" cy="145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1520" name="AutoShape 27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-1815792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21" name="AutoShape 28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1542102"/>
              </a:avLst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14313" y="4786313"/>
            <a:ext cx="2165350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Цилиндр.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500438" y="4929188"/>
            <a:ext cx="1857375" cy="42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Конус.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5715000"/>
            <a:ext cx="1500188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Georgia" pitchFamily="18" charset="0"/>
              </a:rPr>
              <a:t>Шар.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8646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Геометрические понятия.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4191000" cy="18288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Плоскость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грань</a:t>
            </a: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Прямая – ребро</a:t>
            </a: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Точка – вершина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716463" y="3716338"/>
            <a:ext cx="2895600" cy="2438400"/>
            <a:chOff x="2928" y="2160"/>
            <a:chExt cx="1824" cy="1536"/>
          </a:xfrm>
        </p:grpSpPr>
        <p:sp>
          <p:nvSpPr>
            <p:cNvPr id="22539" name="Line 7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0" name="Freeform 8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361 h 1824"/>
                <a:gd name="T2" fmla="*/ 80 w 1248"/>
                <a:gd name="T3" fmla="*/ 547 h 1824"/>
                <a:gd name="T4" fmla="*/ 139 w 1248"/>
                <a:gd name="T5" fmla="*/ 0 h 1824"/>
                <a:gd name="T6" fmla="*/ 0 w 1248"/>
                <a:gd name="T7" fmla="*/ 361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41" name="Freeform 9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54" name="Freeform 10"/>
          <p:cNvSpPr>
            <a:spLocks/>
          </p:cNvSpPr>
          <p:nvPr/>
        </p:nvSpPr>
        <p:spPr bwMode="auto">
          <a:xfrm>
            <a:off x="5580063" y="3716338"/>
            <a:ext cx="2057400" cy="2438400"/>
          </a:xfrm>
          <a:custGeom>
            <a:avLst/>
            <a:gdLst>
              <a:gd name="T0" fmla="*/ 0 w 1296"/>
              <a:gd name="T1" fmla="*/ 2147483647 h 1536"/>
              <a:gd name="T2" fmla="*/ 2147483647 w 1296"/>
              <a:gd name="T3" fmla="*/ 0 h 1536"/>
              <a:gd name="T4" fmla="*/ 2147483647 w 1296"/>
              <a:gd name="T5" fmla="*/ 2147483647 h 1536"/>
              <a:gd name="T6" fmla="*/ 0 w 1296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536"/>
              <a:gd name="T14" fmla="*/ 1296 w 129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536">
                <a:moveTo>
                  <a:pt x="0" y="1536"/>
                </a:moveTo>
                <a:lnTo>
                  <a:pt x="384" y="0"/>
                </a:lnTo>
                <a:lnTo>
                  <a:pt x="1296" y="1008"/>
                </a:lnTo>
                <a:lnTo>
                  <a:pt x="0" y="1536"/>
                </a:lnTo>
                <a:close/>
              </a:path>
            </a:pathLst>
          </a:custGeom>
          <a:solidFill>
            <a:srgbClr val="FFCCCC">
              <a:alpha val="50195"/>
            </a:srgbClr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5580063" y="3759200"/>
            <a:ext cx="588962" cy="2366963"/>
          </a:xfrm>
          <a:custGeom>
            <a:avLst/>
            <a:gdLst>
              <a:gd name="T0" fmla="*/ 2147483647 w 371"/>
              <a:gd name="T1" fmla="*/ 0 h 1491"/>
              <a:gd name="T2" fmla="*/ 0 w 371"/>
              <a:gd name="T3" fmla="*/ 2147483647 h 1491"/>
              <a:gd name="T4" fmla="*/ 0 60000 65536"/>
              <a:gd name="T5" fmla="*/ 0 60000 65536"/>
              <a:gd name="T6" fmla="*/ 0 w 371"/>
              <a:gd name="T7" fmla="*/ 0 h 1491"/>
              <a:gd name="T8" fmla="*/ 371 w 371"/>
              <a:gd name="T9" fmla="*/ 1491 h 14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1" h="1491">
                <a:moveTo>
                  <a:pt x="371" y="0"/>
                </a:moveTo>
                <a:lnTo>
                  <a:pt x="0" y="1491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4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носка 2 13"/>
          <p:cNvSpPr/>
          <p:nvPr/>
        </p:nvSpPr>
        <p:spPr>
          <a:xfrm>
            <a:off x="6858000" y="307181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2750"/>
              <a:gd name="adj4" fmla="val -40246"/>
              <a:gd name="adj5" fmla="val 112500"/>
              <a:gd name="adj6" fmla="val -46667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вершина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7286625" y="421481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грань</a:t>
            </a:r>
          </a:p>
        </p:txBody>
      </p:sp>
      <p:sp>
        <p:nvSpPr>
          <p:cNvPr id="16" name="Выноска 2 15"/>
          <p:cNvSpPr/>
          <p:nvPr/>
        </p:nvSpPr>
        <p:spPr>
          <a:xfrm flipH="1">
            <a:off x="3571875" y="4357688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ребро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6140450" y="3632200"/>
            <a:ext cx="142875" cy="142875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4" grpId="0" animBg="1"/>
      <p:bldP spid="6157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24577"/>
          <p:cNvSpPr>
            <a:spLocks noGrp="1"/>
          </p:cNvSpPr>
          <p:nvPr>
            <p:ph type="title" idx="4294967295"/>
          </p:nvPr>
        </p:nvSpPr>
        <p:spPr>
          <a:xfrm>
            <a:off x="1500188" y="928688"/>
            <a:ext cx="450056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Аксиома</a:t>
            </a:r>
          </a:p>
        </p:txBody>
      </p:sp>
      <p:sp>
        <p:nvSpPr>
          <p:cNvPr id="24579" name="Текст 24578"/>
          <p:cNvSpPr>
            <a:spLocks noGrp="1"/>
          </p:cNvSpPr>
          <p:nvPr>
            <p:ph type="body" idx="4294967295"/>
          </p:nvPr>
        </p:nvSpPr>
        <p:spPr>
          <a:xfrm>
            <a:off x="457200" y="2643188"/>
            <a:ext cx="8686800" cy="3597275"/>
          </a:xfrm>
        </p:spPr>
        <p:txBody>
          <a:bodyPr/>
          <a:lstStyle/>
          <a:p>
            <a:pPr marL="0" indent="0" algn="ctr" defTabSz="179388"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íõ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 –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принятие положения)</a:t>
            </a:r>
          </a:p>
        </p:txBody>
      </p:sp>
      <p:sp>
        <p:nvSpPr>
          <p:cNvPr id="24580" name="TextBox 24579"/>
          <p:cNvSpPr txBox="1">
            <a:spLocks noChangeArrowheads="1"/>
          </p:cNvSpPr>
          <p:nvPr/>
        </p:nvSpPr>
        <p:spPr bwMode="auto">
          <a:xfrm>
            <a:off x="642938" y="3357563"/>
            <a:ext cx="8064500" cy="3019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исходное положение научной теории, принимаемое без доказательства</a:t>
            </a:r>
          </a:p>
        </p:txBody>
      </p:sp>
      <p:pic>
        <p:nvPicPr>
          <p:cNvPr id="23556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анные 3"/>
          <p:cNvSpPr/>
          <p:nvPr/>
        </p:nvSpPr>
        <p:spPr>
          <a:xfrm>
            <a:off x="285750" y="2786063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00188" y="785813"/>
            <a:ext cx="600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4286250" y="2286000"/>
            <a:ext cx="46434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А1. Через любые три точки, не лежащие на одной прямой, проходит плоскость, и притом только одна.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786063" y="428625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371475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555</Words>
  <Application>Microsoft Office PowerPoint</Application>
  <PresentationFormat>Экран (4:3)</PresentationFormat>
  <Paragraphs>179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Геометрия</vt:lpstr>
      <vt:lpstr>Стереометрия.</vt:lpstr>
      <vt:lpstr>Слайд 4</vt:lpstr>
      <vt:lpstr>Геометрические  тела:</vt:lpstr>
      <vt:lpstr>Слайд 6</vt:lpstr>
      <vt:lpstr>Геометрические понятия.</vt:lpstr>
      <vt:lpstr>Аксиома</vt:lpstr>
      <vt:lpstr>Слайд 9</vt:lpstr>
      <vt:lpstr>Слайд 10</vt:lpstr>
      <vt:lpstr>Слайд 11</vt:lpstr>
      <vt:lpstr>Слайд 12</vt:lpstr>
      <vt:lpstr>Слайд 13</vt:lpstr>
      <vt:lpstr>Прочитайте чертеж</vt:lpstr>
      <vt:lpstr>Прочитайте чертеж</vt:lpstr>
      <vt:lpstr>Прочитайте чертеж</vt:lpstr>
      <vt:lpstr>Слайд 17</vt:lpstr>
      <vt:lpstr>Слайд 18</vt:lpstr>
      <vt:lpstr>Слайд 19</vt:lpstr>
      <vt:lpstr>Домашнее задание:</vt:lpstr>
      <vt:lpstr>Комментарий к задаче № 6: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Хозяйка</cp:lastModifiedBy>
  <cp:revision>162</cp:revision>
  <dcterms:created xsi:type="dcterms:W3CDTF">2009-10-11T09:46:34Z</dcterms:created>
  <dcterms:modified xsi:type="dcterms:W3CDTF">2016-01-31T15:54:01Z</dcterms:modified>
</cp:coreProperties>
</file>